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3"/>
  </p:notesMasterIdLst>
  <p:sldIdLst>
    <p:sldId id="260" r:id="rId2"/>
    <p:sldId id="256" r:id="rId3"/>
    <p:sldId id="270" r:id="rId4"/>
    <p:sldId id="257" r:id="rId5"/>
    <p:sldId id="258" r:id="rId6"/>
    <p:sldId id="271" r:id="rId7"/>
    <p:sldId id="259" r:id="rId8"/>
    <p:sldId id="264" r:id="rId9"/>
    <p:sldId id="272" r:id="rId10"/>
    <p:sldId id="262" r:id="rId11"/>
    <p:sldId id="261" r:id="rId12"/>
    <p:sldId id="263" r:id="rId13"/>
    <p:sldId id="266" r:id="rId14"/>
    <p:sldId id="265" r:id="rId15"/>
    <p:sldId id="273" r:id="rId16"/>
    <p:sldId id="268" r:id="rId17"/>
    <p:sldId id="276" r:id="rId18"/>
    <p:sldId id="277" r:id="rId19"/>
    <p:sldId id="269" r:id="rId20"/>
    <p:sldId id="274" r:id="rId21"/>
    <p:sldId id="275" r:id="rId22"/>
  </p:sldIdLst>
  <p:sldSz cx="9144000" cy="5143500" type="screen16x9"/>
  <p:notesSz cx="6858000" cy="9144000"/>
  <p:embeddedFontLst>
    <p:embeddedFont>
      <p:font typeface="Abril Fatface" panose="02000503000000020003" pitchFamily="2" charset="77"/>
      <p:regular r:id="rId24"/>
    </p:embeddedFont>
    <p:embeddedFont>
      <p:font typeface="Nunito" pitchFamily="2" charset="77"/>
      <p:regular r:id="rId25"/>
      <p:bold r:id="rId26"/>
      <p:italic r:id="rId27"/>
      <p:boldItalic r:id="rId28"/>
    </p:embeddedFont>
    <p:embeddedFont>
      <p:font typeface="Playfair Display" pitchFamily="2" charset="77"/>
      <p:regular r:id="rId29"/>
      <p:bold r:id="rId30"/>
      <p:italic r:id="rId31"/>
      <p:boldItalic r:id="rId32"/>
    </p:embeddedFont>
    <p:embeddedFont>
      <p:font typeface="Roboto Condensed Light" panose="020F0302020204030204" pitchFamily="34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000"/>
    <a:srgbClr val="FE00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F372B90-1633-46BA-98D7-E23B30484EF8}">
  <a:tblStyle styleId="{3F372B90-1633-46BA-98D7-E23B30484E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575"/>
    <p:restoredTop sz="88592"/>
  </p:normalViewPr>
  <p:slideViewPr>
    <p:cSldViewPr snapToGrid="0">
      <p:cViewPr>
        <p:scale>
          <a:sx n="120" d="100"/>
          <a:sy n="120" d="100"/>
        </p:scale>
        <p:origin x="83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f080b61eb8_3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f080b61eb8_3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None/>
            </a:pP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Recently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I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conducted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same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analysis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for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each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the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112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transcription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factors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(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TFs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) of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interest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focusing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how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relative position of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conserved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across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their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different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isoforms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results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revealed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significant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variability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among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different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genes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highlighting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diverse patterns of domain positioning.</a:t>
            </a:r>
          </a:p>
          <a:p>
            <a:pPr algn="l">
              <a:buNone/>
            </a:pP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Starting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with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TCF4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the gene with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highest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number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isoforms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I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observed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strong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conservation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of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domain's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relative position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across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isoforms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TCF4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 key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transcription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factor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involved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numerous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developmental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processes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making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conservation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particularly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noteworthy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None/>
            </a:pP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contrast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TFEB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presents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intriguing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case: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while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most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isoforms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have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similar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overall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length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theshortest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isoform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exhibits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a complete shift of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toward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the C-terminal end of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protein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caused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by the alternative splicing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A comparable pattern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observed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 the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ARNTL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gene,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where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one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isoform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deviates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significantly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from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others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domain positioning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None/>
            </a:pP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Another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interesting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case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MITF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which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shows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a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relatively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variable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positioning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of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domain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among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isoforms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suggesting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greater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flexibility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how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alternative splicing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influences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function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Finally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AHRR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provides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striking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example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how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alternative splicing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directly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affects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the position of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emphasizing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role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transcript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diversity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modifying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protein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structure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These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findings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suggest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that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while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some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TFs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maintain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strict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conservation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domain positioning,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others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exhibit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isoform-dependent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variations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potentially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influencing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their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regulatory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functions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bd6c00e730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bd6c00e730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None/>
            </a:pP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Shifting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our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focus to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genes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with a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moderate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number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isoforms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(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between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3 and 5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),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observe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that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many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cases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 position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remains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highly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conserved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across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isoforms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However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specific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genes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alternative splicing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clearly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influences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 positioning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leading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to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noticeable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shifts.</a:t>
            </a:r>
          </a:p>
          <a:p>
            <a:pPr algn="l">
              <a:buNone/>
            </a:pP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in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TFEC, CLOCK, and </a:t>
            </a:r>
            <a:endParaRPr lang="it-IT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None/>
            </a:pP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For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instance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in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MLXIP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distinct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pattern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emerges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: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shorter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isoform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, the more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-terminal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appears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suggests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possible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length-dependent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constraint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on domain positioning,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where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alternative splicing events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predominantly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affect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C-terminal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portion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of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protein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leaving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-terminal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region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and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relatively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intact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None/>
            </a:pP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particularly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interesting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case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NPAS2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where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alternative splicing leads to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clear shifts in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domain’s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position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further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supporting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idea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that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splicing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variation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can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significantly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alter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protein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structure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These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observations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highlight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how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in some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transcription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factors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domain positioning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tightly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regulated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while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others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alternative splicing plays a key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role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in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modulating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functional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architecture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potentially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impacting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protein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interactions and activity.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None/>
            </a:pP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In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next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steps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analysis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will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investigate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whether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relative position of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domain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conserved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across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orthologous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genes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different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species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By mapping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these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positions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onto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phylogenetic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tree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aim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to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identify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potential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evolutionary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patterns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conservation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If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domain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consistently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appears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same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relative position,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would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suggest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presence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functional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or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structural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constraints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that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have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been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maintained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over time,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supporting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hypothesis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a Co-TA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mechanism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within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transcription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factor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family.</a:t>
            </a:r>
          </a:p>
          <a:p>
            <a:pPr algn="l"/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Additionally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I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would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greatly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appreciate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any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suggestions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regarding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choice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species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to include 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analysis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well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recommendations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for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suitable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tools to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perform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phylogenetic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reconstruction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Finding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right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balance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between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species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diversity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and data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availability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will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be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crucial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to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ensuring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robust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and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meaningful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interpretation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results</a:t>
            </a:r>
            <a:endParaRPr lang="it-IT" b="0" i="0" u="none" strike="noStrike" dirty="0">
              <a:solidFill>
                <a:srgbClr val="000000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374102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name of the project I </a:t>
            </a:r>
            <a:r>
              <a:rPr lang="it-IT" dirty="0" err="1"/>
              <a:t>am</a:t>
            </a:r>
            <a:r>
              <a:rPr lang="it-IT" dirty="0"/>
              <a:t> working on,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be the </a:t>
            </a:r>
            <a:r>
              <a:rPr lang="it-IT" dirty="0" err="1"/>
              <a:t>topic</a:t>
            </a:r>
            <a:r>
              <a:rPr lang="it-IT" dirty="0"/>
              <a:t> of </a:t>
            </a:r>
            <a:r>
              <a:rPr lang="it-IT" dirty="0" err="1"/>
              <a:t>my</a:t>
            </a:r>
            <a:r>
              <a:rPr lang="it-IT" dirty="0"/>
              <a:t> </a:t>
            </a:r>
            <a:r>
              <a:rPr lang="it-IT" dirty="0" err="1"/>
              <a:t>thesis</a:t>
            </a:r>
            <a:r>
              <a:rPr lang="it-IT" dirty="0"/>
              <a:t>. 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f080b61eb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f080b61eb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Neurogenins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(NEUROG) and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other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proneural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factors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belong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to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family. Disruptions 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these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proneural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factors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their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target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genes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and the DNA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motifs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they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bind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have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been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associated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with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various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neuropsychiatric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disorders.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domain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typically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consists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of 40 to 60 amino acids, with the first 15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N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-terminal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residues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forming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basic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helix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responsible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for DNA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binding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  <a:endParaRPr lang="it-IT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factors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operate on the DNA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forming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homodimers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or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heterodimers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with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other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factors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and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binding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to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specific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motifs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called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E-boxes,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which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are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hexanucleotides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form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CANNTG,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composed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two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CAN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half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sites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opposed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strands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</a:t>
            </a:r>
          </a:p>
          <a:p>
            <a:pPr>
              <a:buNone/>
            </a:pP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basic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domain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composed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by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around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15-20 amino acids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responsible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contacting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DNA)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The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two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alpha after the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basic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domain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confer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the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platform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for the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formation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of the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bHLH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dimers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.</a:t>
            </a:r>
          </a:p>
          <a:p>
            <a:pPr>
              <a:buNone/>
            </a:pP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 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bHLH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molecules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were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initially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broadly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classified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by Murre et al.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using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a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mixture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of qualitative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criteria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in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six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classes</a:t>
            </a:r>
          </a:p>
          <a:p>
            <a:pPr>
              <a:buNone/>
            </a:pPr>
            <a:endParaRPr lang="it-IT" dirty="0">
              <a:solidFill>
                <a:srgbClr val="000000"/>
              </a:solidFill>
              <a:effectLst/>
              <a:latin typeface="Helvetica" pitchFamily="2" charset="0"/>
            </a:endParaRPr>
          </a:p>
          <a:p>
            <a:pPr>
              <a:buNone/>
            </a:pP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Alternative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classification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systems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have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been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proposed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based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on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aminoacid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sequence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alignments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,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forming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classes A, B, C, D and E.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tThis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sequence-based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classification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is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the one I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adopted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in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my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project and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that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will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be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shown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in the plots in the </a:t>
            </a:r>
            <a:r>
              <a:rPr lang="it-IT" dirty="0" err="1">
                <a:solidFill>
                  <a:srgbClr val="000000"/>
                </a:solidFill>
                <a:effectLst/>
                <a:latin typeface="Helvetica" pitchFamily="2" charset="0"/>
              </a:rPr>
              <a:t>next</a:t>
            </a:r>
            <a:r>
              <a:rPr lang="it-IT" dirty="0">
                <a:solidFill>
                  <a:srgbClr val="000000"/>
                </a:solidFill>
                <a:effectLst/>
                <a:latin typeface="Helvetica" pitchFamily="2" charset="0"/>
              </a:rPr>
              <a:t> slides.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it-IT" b="0" i="0" u="none" strike="noStrike" dirty="0">
              <a:solidFill>
                <a:srgbClr val="000000"/>
              </a:solidFill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f080b61eb8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f080b61eb8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None/>
            </a:pP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aim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to test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hypothesis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that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selection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dimerization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partners by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factors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influenced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by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co-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translational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assembly (Co-TA)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Co-TA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process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which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protein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complexes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are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formed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their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subunits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are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being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translated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imposing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evolutionary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constraints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on the positioning of interaction domains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within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proteins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Specifically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the location of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dimerization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within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coding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sequence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may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impact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efficiency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Co-TA.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None/>
            </a:pP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For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example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a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more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N-terminally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positioned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expected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to facilitate Co-TA by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allowing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earlier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interaction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between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nascent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polypeptides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whereas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more C-terminal position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may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hinder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process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by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delaying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dimerization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until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translation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complete.</a:t>
            </a:r>
          </a:p>
          <a:p>
            <a:pPr algn="l"/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To investigate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will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analyze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relative position of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within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coding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sequence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various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factors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across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phylogenetic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tree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identifying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evolutionary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trends in domain positioning.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study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will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provide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insights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into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whether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Co-TA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an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evolutionarily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favored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or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disfavored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mechanism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in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family,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shedding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light on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how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translational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dynamics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shape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protein-protein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interactions.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began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human data </a:t>
            </a:r>
            <a:r>
              <a:rPr lang="it-IT" dirty="0" err="1"/>
              <a:t>retrieved</a:t>
            </a:r>
            <a:r>
              <a:rPr lang="it-IT" dirty="0"/>
              <a:t> from **</a:t>
            </a:r>
            <a:r>
              <a:rPr lang="it-IT" dirty="0" err="1"/>
              <a:t>BioMart</a:t>
            </a:r>
            <a:r>
              <a:rPr lang="it-IT" dirty="0"/>
              <a:t> (</a:t>
            </a:r>
            <a:r>
              <a:rPr lang="it-IT" dirty="0" err="1"/>
              <a:t>Ensembl</a:t>
            </a:r>
            <a:r>
              <a:rPr lang="it-IT" dirty="0"/>
              <a:t> </a:t>
            </a:r>
            <a:r>
              <a:rPr lang="it-IT" dirty="0" err="1"/>
              <a:t>Genes</a:t>
            </a:r>
            <a:r>
              <a:rPr lang="it-IT" dirty="0"/>
              <a:t> 113)**, </a:t>
            </a:r>
            <a:r>
              <a:rPr lang="it-IT" dirty="0" err="1"/>
              <a:t>focusing</a:t>
            </a:r>
            <a:r>
              <a:rPr lang="it-IT" dirty="0"/>
              <a:t> on the **amino acid </a:t>
            </a:r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conservation</a:t>
            </a:r>
            <a:r>
              <a:rPr lang="it-IT" dirty="0"/>
              <a:t>** of the **</a:t>
            </a:r>
            <a:r>
              <a:rPr lang="it-IT" dirty="0" err="1"/>
              <a:t>bHLH</a:t>
            </a:r>
            <a:r>
              <a:rPr lang="it-IT" dirty="0"/>
              <a:t> domain** </a:t>
            </a:r>
            <a:r>
              <a:rPr lang="it-IT" dirty="0" err="1"/>
              <a:t>across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isoforms</a:t>
            </a:r>
            <a:r>
              <a:rPr lang="it-IT" dirty="0"/>
              <a:t> of the **112 human </a:t>
            </a:r>
            <a:r>
              <a:rPr lang="it-IT" dirty="0" err="1"/>
              <a:t>bHLH</a:t>
            </a:r>
            <a:r>
              <a:rPr lang="it-IT" dirty="0"/>
              <a:t> </a:t>
            </a:r>
            <a:r>
              <a:rPr lang="it-IT" dirty="0" err="1"/>
              <a:t>transcription</a:t>
            </a:r>
            <a:r>
              <a:rPr lang="it-IT" dirty="0"/>
              <a:t> </a:t>
            </a:r>
            <a:r>
              <a:rPr lang="it-IT" dirty="0" err="1"/>
              <a:t>factors</a:t>
            </a:r>
            <a:r>
              <a:rPr lang="it-IT" dirty="0"/>
              <a:t> (</a:t>
            </a:r>
            <a:r>
              <a:rPr lang="it-IT" dirty="0" err="1"/>
              <a:t>TFs</a:t>
            </a:r>
            <a:r>
              <a:rPr lang="it-IT" dirty="0"/>
              <a:t>)**. </a:t>
            </a:r>
            <a:r>
              <a:rPr lang="it-IT" dirty="0" err="1"/>
              <a:t>Our</a:t>
            </a:r>
            <a:r>
              <a:rPr lang="it-IT" dirty="0"/>
              <a:t> goal </a:t>
            </a:r>
            <a:r>
              <a:rPr lang="it-IT" dirty="0" err="1"/>
              <a:t>was</a:t>
            </a:r>
            <a:r>
              <a:rPr lang="it-IT" dirty="0"/>
              <a:t> to </a:t>
            </a:r>
            <a:r>
              <a:rPr lang="it-IT" dirty="0" err="1"/>
              <a:t>assess</a:t>
            </a:r>
            <a:r>
              <a:rPr lang="it-IT" dirty="0"/>
              <a:t> the </a:t>
            </a:r>
            <a:r>
              <a:rPr lang="it-IT" dirty="0" err="1"/>
              <a:t>consistency</a:t>
            </a:r>
            <a:r>
              <a:rPr lang="it-IT" dirty="0"/>
              <a:t> of </a:t>
            </a:r>
            <a:r>
              <a:rPr lang="it-IT" dirty="0" err="1"/>
              <a:t>this</a:t>
            </a:r>
            <a:r>
              <a:rPr lang="it-IT" dirty="0"/>
              <a:t> data with the **Human TF Database**,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curated</a:t>
            </a:r>
            <a:r>
              <a:rPr lang="it-IT" dirty="0"/>
              <a:t> by **Lambert et al.**,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represents</a:t>
            </a:r>
            <a:r>
              <a:rPr lang="it-IT" dirty="0"/>
              <a:t> the **state-of-the-art </a:t>
            </a:r>
            <a:r>
              <a:rPr lang="it-IT" dirty="0" err="1"/>
              <a:t>reference</a:t>
            </a:r>
            <a:r>
              <a:rPr lang="it-IT" dirty="0"/>
              <a:t>** for the </a:t>
            </a:r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conservation</a:t>
            </a:r>
            <a:r>
              <a:rPr lang="it-IT" dirty="0"/>
              <a:t> of the </a:t>
            </a:r>
            <a:r>
              <a:rPr lang="it-IT" dirty="0" err="1"/>
              <a:t>bHLH</a:t>
            </a:r>
            <a:r>
              <a:rPr lang="it-IT" dirty="0"/>
              <a:t> family.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To </a:t>
            </a:r>
            <a:r>
              <a:rPr lang="it-IT" dirty="0" err="1"/>
              <a:t>achieve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compared</a:t>
            </a:r>
            <a:r>
              <a:rPr lang="it-IT" dirty="0"/>
              <a:t> the </a:t>
            </a:r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conservation</a:t>
            </a:r>
            <a:r>
              <a:rPr lang="it-IT" dirty="0"/>
              <a:t> patterns </a:t>
            </a:r>
            <a:r>
              <a:rPr lang="it-IT" dirty="0" err="1"/>
              <a:t>extracted</a:t>
            </a:r>
            <a:r>
              <a:rPr lang="it-IT" dirty="0"/>
              <a:t> from **</a:t>
            </a:r>
            <a:r>
              <a:rPr lang="it-IT" dirty="0" err="1"/>
              <a:t>BioMart</a:t>
            </a:r>
            <a:r>
              <a:rPr lang="it-IT" dirty="0"/>
              <a:t>** with </a:t>
            </a:r>
            <a:r>
              <a:rPr lang="it-IT" dirty="0" err="1"/>
              <a:t>those</a:t>
            </a:r>
            <a:r>
              <a:rPr lang="it-IT" dirty="0"/>
              <a:t> </a:t>
            </a:r>
            <a:r>
              <a:rPr lang="it-IT" dirty="0" err="1"/>
              <a:t>documented</a:t>
            </a:r>
            <a:r>
              <a:rPr lang="it-IT" dirty="0"/>
              <a:t> in the **Human TF Database**, </a:t>
            </a:r>
            <a:r>
              <a:rPr lang="it-IT" dirty="0" err="1"/>
              <a:t>ensuring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both</a:t>
            </a:r>
            <a:r>
              <a:rPr lang="it-IT" dirty="0"/>
              <a:t> datasets </a:t>
            </a:r>
            <a:r>
              <a:rPr lang="it-IT" dirty="0" err="1"/>
              <a:t>provide</a:t>
            </a:r>
            <a:r>
              <a:rPr lang="it-IT" dirty="0"/>
              <a:t> **</a:t>
            </a:r>
            <a:r>
              <a:rPr lang="it-IT" dirty="0" err="1"/>
              <a:t>aligned</a:t>
            </a:r>
            <a:r>
              <a:rPr lang="it-IT" dirty="0"/>
              <a:t> and </a:t>
            </a:r>
            <a:r>
              <a:rPr lang="it-IT" dirty="0" err="1"/>
              <a:t>reliable</a:t>
            </a:r>
            <a:r>
              <a:rPr lang="it-IT" dirty="0"/>
              <a:t> information**. </a:t>
            </a:r>
            <a:r>
              <a:rPr lang="it-IT" dirty="0" err="1"/>
              <a:t>This</a:t>
            </a:r>
            <a:r>
              <a:rPr lang="it-IT" dirty="0"/>
              <a:t> step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crucial</a:t>
            </a:r>
            <a:r>
              <a:rPr lang="it-IT" dirty="0"/>
              <a:t> for </a:t>
            </a:r>
            <a:r>
              <a:rPr lang="it-IT" dirty="0" err="1"/>
              <a:t>validating</a:t>
            </a:r>
            <a:r>
              <a:rPr lang="it-IT" dirty="0"/>
              <a:t> the </a:t>
            </a:r>
            <a:r>
              <a:rPr lang="it-IT" dirty="0" err="1"/>
              <a:t>accuracy</a:t>
            </a:r>
            <a:r>
              <a:rPr lang="it-IT" dirty="0"/>
              <a:t> and </a:t>
            </a:r>
            <a:r>
              <a:rPr lang="it-IT" dirty="0" err="1"/>
              <a:t>completeness</a:t>
            </a:r>
            <a:r>
              <a:rPr lang="it-IT" dirty="0"/>
              <a:t> of </a:t>
            </a:r>
            <a:r>
              <a:rPr lang="it-IT" dirty="0" err="1"/>
              <a:t>publicly</a:t>
            </a:r>
            <a:r>
              <a:rPr lang="it-IT" dirty="0"/>
              <a:t> </a:t>
            </a:r>
            <a:r>
              <a:rPr lang="it-IT" dirty="0" err="1"/>
              <a:t>available</a:t>
            </a:r>
            <a:r>
              <a:rPr lang="it-IT" dirty="0"/>
              <a:t> datasets and </a:t>
            </a:r>
            <a:r>
              <a:rPr lang="it-IT" dirty="0" err="1"/>
              <a:t>determining</a:t>
            </a:r>
            <a:r>
              <a:rPr lang="it-IT" dirty="0"/>
              <a:t> </a:t>
            </a:r>
            <a:r>
              <a:rPr lang="it-IT" dirty="0" err="1"/>
              <a:t>whether</a:t>
            </a:r>
            <a:r>
              <a:rPr lang="it-IT" dirty="0"/>
              <a:t> </a:t>
            </a:r>
            <a:r>
              <a:rPr lang="it-IT" dirty="0" err="1"/>
              <a:t>BioMart</a:t>
            </a:r>
            <a:r>
              <a:rPr lang="it-IT" dirty="0"/>
              <a:t> can serve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reliable</a:t>
            </a:r>
            <a:r>
              <a:rPr lang="it-IT" dirty="0"/>
              <a:t> source for future large-scale </a:t>
            </a:r>
            <a:r>
              <a:rPr lang="it-IT" dirty="0" err="1"/>
              <a:t>analyses</a:t>
            </a:r>
            <a:r>
              <a:rPr lang="it-IT" dirty="0"/>
              <a:t> of </a:t>
            </a:r>
            <a:r>
              <a:rPr lang="it-IT" dirty="0" err="1"/>
              <a:t>bHLH</a:t>
            </a:r>
            <a:r>
              <a:rPr lang="it-IT" dirty="0"/>
              <a:t> </a:t>
            </a:r>
            <a:r>
              <a:rPr lang="it-IT" dirty="0" err="1"/>
              <a:t>transcription</a:t>
            </a:r>
            <a:r>
              <a:rPr lang="it-IT" dirty="0"/>
              <a:t> </a:t>
            </a:r>
            <a:r>
              <a:rPr lang="it-IT" dirty="0" err="1"/>
              <a:t>factors</a:t>
            </a:r>
            <a:r>
              <a:rPr lang="it-IT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f080b61eb8_3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f080b61eb8_3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None/>
            </a:pP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plot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same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one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shown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previous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slide,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but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here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have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generated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using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start and end positions of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recorded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InterPro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database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InterPro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comprehensive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resource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that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provides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functional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analysis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protein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sequences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classifying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them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into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families and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predicting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presence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conserved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domains and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functional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sites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By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aligning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domain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sequences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and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comparing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them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with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reference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data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published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by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Lambert et al.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I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confirmed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that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sequence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alignment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consistent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with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established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literature.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validation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allowed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me to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confidently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proceed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with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analysis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using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data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retrieved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from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InterPro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and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BioMart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these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databases can be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considered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reliable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sources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for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studying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sequence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conservation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transcription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factor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family.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99f2f57a7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99f2f57a7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None/>
            </a:pP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plot,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visualize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relative position of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across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112 human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transcription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factors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(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TFs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)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mapped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onto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longest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isoform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each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TF. The plot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also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represents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total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sequence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length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for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each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TF,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providing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 clear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proportional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view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domain's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position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within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 full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protein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sequence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Given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that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typically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consists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of 40 to 60 amino acids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visualization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helps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contextualize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placement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within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different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TFs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None/>
            </a:pP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Additionally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the plot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includes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information on the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number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of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isoforms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per gene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which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has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recently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been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leveraged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to investigate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how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alternative splicing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influences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positional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variability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of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domain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across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different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isoforms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of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same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gene.</a:t>
            </a:r>
          </a:p>
          <a:p>
            <a:pPr algn="l"/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The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color coding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in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plot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represents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classifications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based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on amino acid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sequence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alignment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Notably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the plot shows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that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the 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position of the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remains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relatively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consistent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within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different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sequence-based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classes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suggesting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 degree of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evolutionary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constraint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on domain positioning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within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specific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TF families.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-243963" y="-93373"/>
            <a:ext cx="855913" cy="2600230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flipH="1">
            <a:off x="7919140" y="-278604"/>
            <a:ext cx="1383960" cy="932103"/>
          </a:xfrm>
          <a:custGeom>
            <a:avLst/>
            <a:gdLst/>
            <a:ahLst/>
            <a:cxnLst/>
            <a:rect l="l" t="t" r="r" b="b"/>
            <a:pathLst>
              <a:path w="31345" h="15587" extrusionOk="0">
                <a:moveTo>
                  <a:pt x="30788" y="0"/>
                </a:moveTo>
                <a:cubicBezTo>
                  <a:pt x="30548" y="648"/>
                  <a:pt x="30314" y="1315"/>
                  <a:pt x="30074" y="2000"/>
                </a:cubicBezTo>
                <a:cubicBezTo>
                  <a:pt x="29285" y="4244"/>
                  <a:pt x="28473" y="6566"/>
                  <a:pt x="27396" y="8520"/>
                </a:cubicBezTo>
                <a:cubicBezTo>
                  <a:pt x="26219" y="10665"/>
                  <a:pt x="23851" y="11484"/>
                  <a:pt x="21561" y="12277"/>
                </a:cubicBezTo>
                <a:cubicBezTo>
                  <a:pt x="21182" y="12408"/>
                  <a:pt x="20804" y="12540"/>
                  <a:pt x="20436" y="12675"/>
                </a:cubicBezTo>
                <a:cubicBezTo>
                  <a:pt x="16907" y="13975"/>
                  <a:pt x="13844" y="14991"/>
                  <a:pt x="10468" y="14991"/>
                </a:cubicBezTo>
                <a:cubicBezTo>
                  <a:pt x="9863" y="14991"/>
                  <a:pt x="9249" y="14958"/>
                  <a:pt x="8619" y="14889"/>
                </a:cubicBezTo>
                <a:cubicBezTo>
                  <a:pt x="7491" y="14764"/>
                  <a:pt x="6267" y="14452"/>
                  <a:pt x="5086" y="14148"/>
                </a:cubicBezTo>
                <a:cubicBezTo>
                  <a:pt x="3486" y="13740"/>
                  <a:pt x="1837" y="13311"/>
                  <a:pt x="291" y="13311"/>
                </a:cubicBezTo>
                <a:cubicBezTo>
                  <a:pt x="193" y="13311"/>
                  <a:pt x="97" y="13313"/>
                  <a:pt x="0" y="13316"/>
                </a:cubicBezTo>
                <a:lnTo>
                  <a:pt x="20" y="13908"/>
                </a:lnTo>
                <a:cubicBezTo>
                  <a:pt x="99" y="13906"/>
                  <a:pt x="180" y="13905"/>
                  <a:pt x="260" y="13905"/>
                </a:cubicBezTo>
                <a:cubicBezTo>
                  <a:pt x="1737" y="13905"/>
                  <a:pt x="3366" y="14319"/>
                  <a:pt x="4938" y="14725"/>
                </a:cubicBezTo>
                <a:cubicBezTo>
                  <a:pt x="6142" y="15030"/>
                  <a:pt x="7385" y="15349"/>
                  <a:pt x="8554" y="15478"/>
                </a:cubicBezTo>
                <a:cubicBezTo>
                  <a:pt x="9211" y="15550"/>
                  <a:pt x="9853" y="15586"/>
                  <a:pt x="10484" y="15586"/>
                </a:cubicBezTo>
                <a:cubicBezTo>
                  <a:pt x="13945" y="15586"/>
                  <a:pt x="17057" y="14553"/>
                  <a:pt x="20643" y="13234"/>
                </a:cubicBezTo>
                <a:cubicBezTo>
                  <a:pt x="21004" y="13099"/>
                  <a:pt x="21380" y="12971"/>
                  <a:pt x="21758" y="12839"/>
                </a:cubicBezTo>
                <a:cubicBezTo>
                  <a:pt x="24041" y="12047"/>
                  <a:pt x="26627" y="11152"/>
                  <a:pt x="27917" y="8806"/>
                </a:cubicBezTo>
                <a:cubicBezTo>
                  <a:pt x="29015" y="6810"/>
                  <a:pt x="29838" y="4464"/>
                  <a:pt x="30633" y="2194"/>
                </a:cubicBezTo>
                <a:cubicBezTo>
                  <a:pt x="30873" y="1516"/>
                  <a:pt x="31107" y="849"/>
                  <a:pt x="31344" y="207"/>
                </a:cubicBezTo>
                <a:lnTo>
                  <a:pt x="307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7564905" y="-93375"/>
            <a:ext cx="1730072" cy="2044587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3100" y="1481055"/>
            <a:ext cx="6816600" cy="24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3100" y="3995538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/>
          <p:nvPr/>
        </p:nvSpPr>
        <p:spPr>
          <a:xfrm rot="-1532380">
            <a:off x="-984785" y="25045"/>
            <a:ext cx="2462769" cy="3479258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-1747850" y="-340664"/>
            <a:ext cx="2293271" cy="3283712"/>
          </a:xfrm>
          <a:custGeom>
            <a:avLst/>
            <a:gdLst/>
            <a:ahLst/>
            <a:cxnLst/>
            <a:rect l="l" t="t" r="r" b="b"/>
            <a:pathLst>
              <a:path w="37849" h="42665" extrusionOk="0">
                <a:moveTo>
                  <a:pt x="34362" y="0"/>
                </a:moveTo>
                <a:lnTo>
                  <a:pt x="33773" y="93"/>
                </a:lnTo>
                <a:cubicBezTo>
                  <a:pt x="34056" y="1905"/>
                  <a:pt x="34542" y="3747"/>
                  <a:pt x="35013" y="5527"/>
                </a:cubicBezTo>
                <a:cubicBezTo>
                  <a:pt x="36102" y="9655"/>
                  <a:pt x="37231" y="13926"/>
                  <a:pt x="35928" y="18232"/>
                </a:cubicBezTo>
                <a:cubicBezTo>
                  <a:pt x="35529" y="19551"/>
                  <a:pt x="34523" y="20491"/>
                  <a:pt x="33457" y="21485"/>
                </a:cubicBezTo>
                <a:cubicBezTo>
                  <a:pt x="32444" y="22433"/>
                  <a:pt x="31395" y="23413"/>
                  <a:pt x="30832" y="24782"/>
                </a:cubicBezTo>
                <a:cubicBezTo>
                  <a:pt x="30549" y="25465"/>
                  <a:pt x="30345" y="26252"/>
                  <a:pt x="30148" y="27012"/>
                </a:cubicBezTo>
                <a:cubicBezTo>
                  <a:pt x="29644" y="28943"/>
                  <a:pt x="29125" y="30943"/>
                  <a:pt x="27289" y="31663"/>
                </a:cubicBezTo>
                <a:cubicBezTo>
                  <a:pt x="26513" y="31966"/>
                  <a:pt x="24388" y="32404"/>
                  <a:pt x="21693" y="32960"/>
                </a:cubicBezTo>
                <a:cubicBezTo>
                  <a:pt x="13788" y="34588"/>
                  <a:pt x="1841" y="37048"/>
                  <a:pt x="288" y="40651"/>
                </a:cubicBezTo>
                <a:cubicBezTo>
                  <a:pt x="1" y="41315"/>
                  <a:pt x="64" y="41993"/>
                  <a:pt x="479" y="42664"/>
                </a:cubicBezTo>
                <a:lnTo>
                  <a:pt x="985" y="42352"/>
                </a:lnTo>
                <a:cubicBezTo>
                  <a:pt x="672" y="41848"/>
                  <a:pt x="626" y="41371"/>
                  <a:pt x="834" y="40885"/>
                </a:cubicBezTo>
                <a:cubicBezTo>
                  <a:pt x="2265" y="37569"/>
                  <a:pt x="14502" y="35049"/>
                  <a:pt x="21811" y="33542"/>
                </a:cubicBezTo>
                <a:cubicBezTo>
                  <a:pt x="24532" y="32982"/>
                  <a:pt x="26684" y="32539"/>
                  <a:pt x="27506" y="32216"/>
                </a:cubicBezTo>
                <a:cubicBezTo>
                  <a:pt x="29624" y="31387"/>
                  <a:pt x="30207" y="29141"/>
                  <a:pt x="30723" y="27160"/>
                </a:cubicBezTo>
                <a:cubicBezTo>
                  <a:pt x="30924" y="26387"/>
                  <a:pt x="31112" y="25653"/>
                  <a:pt x="31378" y="25008"/>
                </a:cubicBezTo>
                <a:cubicBezTo>
                  <a:pt x="31894" y="23758"/>
                  <a:pt x="32895" y="22824"/>
                  <a:pt x="33862" y="21920"/>
                </a:cubicBezTo>
                <a:cubicBezTo>
                  <a:pt x="34937" y="20916"/>
                  <a:pt x="36053" y="19876"/>
                  <a:pt x="36496" y="18403"/>
                </a:cubicBezTo>
                <a:cubicBezTo>
                  <a:pt x="37849" y="13938"/>
                  <a:pt x="36698" y="9587"/>
                  <a:pt x="35585" y="5376"/>
                </a:cubicBezTo>
                <a:cubicBezTo>
                  <a:pt x="35119" y="3609"/>
                  <a:pt x="34638" y="1784"/>
                  <a:pt x="343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6"/>
          <p:cNvSpPr/>
          <p:nvPr/>
        </p:nvSpPr>
        <p:spPr>
          <a:xfrm rot="1315565" flipH="1">
            <a:off x="7997421" y="-481925"/>
            <a:ext cx="2374167" cy="2805933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4070700" y="3115663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1"/>
          </p:nvPr>
        </p:nvSpPr>
        <p:spPr>
          <a:xfrm>
            <a:off x="1739700" y="151131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 rot="1236882" flipH="1">
            <a:off x="7680459" y="103396"/>
            <a:ext cx="2374143" cy="2805904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/>
          <p:nvPr/>
        </p:nvSpPr>
        <p:spPr>
          <a:xfrm flipH="1">
            <a:off x="8516333" y="-485412"/>
            <a:ext cx="2293271" cy="2585072"/>
          </a:xfrm>
          <a:custGeom>
            <a:avLst/>
            <a:gdLst/>
            <a:ahLst/>
            <a:cxnLst/>
            <a:rect l="l" t="t" r="r" b="b"/>
            <a:pathLst>
              <a:path w="37849" h="42665" extrusionOk="0">
                <a:moveTo>
                  <a:pt x="34362" y="0"/>
                </a:moveTo>
                <a:lnTo>
                  <a:pt x="33773" y="93"/>
                </a:lnTo>
                <a:cubicBezTo>
                  <a:pt x="34056" y="1905"/>
                  <a:pt x="34542" y="3747"/>
                  <a:pt x="35013" y="5527"/>
                </a:cubicBezTo>
                <a:cubicBezTo>
                  <a:pt x="36102" y="9655"/>
                  <a:pt x="37231" y="13926"/>
                  <a:pt x="35928" y="18232"/>
                </a:cubicBezTo>
                <a:cubicBezTo>
                  <a:pt x="35529" y="19551"/>
                  <a:pt x="34523" y="20491"/>
                  <a:pt x="33457" y="21485"/>
                </a:cubicBezTo>
                <a:cubicBezTo>
                  <a:pt x="32444" y="22433"/>
                  <a:pt x="31395" y="23413"/>
                  <a:pt x="30832" y="24782"/>
                </a:cubicBezTo>
                <a:cubicBezTo>
                  <a:pt x="30549" y="25465"/>
                  <a:pt x="30345" y="26252"/>
                  <a:pt x="30148" y="27012"/>
                </a:cubicBezTo>
                <a:cubicBezTo>
                  <a:pt x="29644" y="28943"/>
                  <a:pt x="29125" y="30943"/>
                  <a:pt x="27289" y="31663"/>
                </a:cubicBezTo>
                <a:cubicBezTo>
                  <a:pt x="26513" y="31966"/>
                  <a:pt x="24388" y="32404"/>
                  <a:pt x="21693" y="32960"/>
                </a:cubicBezTo>
                <a:cubicBezTo>
                  <a:pt x="13788" y="34588"/>
                  <a:pt x="1841" y="37048"/>
                  <a:pt x="288" y="40651"/>
                </a:cubicBezTo>
                <a:cubicBezTo>
                  <a:pt x="1" y="41315"/>
                  <a:pt x="64" y="41993"/>
                  <a:pt x="479" y="42664"/>
                </a:cubicBezTo>
                <a:lnTo>
                  <a:pt x="985" y="42352"/>
                </a:lnTo>
                <a:cubicBezTo>
                  <a:pt x="672" y="41848"/>
                  <a:pt x="626" y="41371"/>
                  <a:pt x="834" y="40885"/>
                </a:cubicBezTo>
                <a:cubicBezTo>
                  <a:pt x="2265" y="37569"/>
                  <a:pt x="14502" y="35049"/>
                  <a:pt x="21811" y="33542"/>
                </a:cubicBezTo>
                <a:cubicBezTo>
                  <a:pt x="24532" y="32982"/>
                  <a:pt x="26684" y="32539"/>
                  <a:pt x="27506" y="32216"/>
                </a:cubicBezTo>
                <a:cubicBezTo>
                  <a:pt x="29624" y="31387"/>
                  <a:pt x="30207" y="29141"/>
                  <a:pt x="30723" y="27160"/>
                </a:cubicBezTo>
                <a:cubicBezTo>
                  <a:pt x="30924" y="26387"/>
                  <a:pt x="31112" y="25653"/>
                  <a:pt x="31378" y="25008"/>
                </a:cubicBezTo>
                <a:cubicBezTo>
                  <a:pt x="31894" y="23758"/>
                  <a:pt x="32895" y="22824"/>
                  <a:pt x="33862" y="21920"/>
                </a:cubicBezTo>
                <a:cubicBezTo>
                  <a:pt x="34937" y="20916"/>
                  <a:pt x="36053" y="19876"/>
                  <a:pt x="36496" y="18403"/>
                </a:cubicBezTo>
                <a:cubicBezTo>
                  <a:pt x="37849" y="13938"/>
                  <a:pt x="36698" y="9587"/>
                  <a:pt x="35585" y="5376"/>
                </a:cubicBezTo>
                <a:cubicBezTo>
                  <a:pt x="35119" y="3609"/>
                  <a:pt x="34638" y="1784"/>
                  <a:pt x="343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0"/>
          <p:cNvSpPr/>
          <p:nvPr/>
        </p:nvSpPr>
        <p:spPr>
          <a:xfrm rot="-1315565">
            <a:off x="-1005022" y="-481925"/>
            <a:ext cx="2374167" cy="2805933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720000" y="331297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1"/>
          </p:nvPr>
        </p:nvSpPr>
        <p:spPr>
          <a:xfrm>
            <a:off x="720000" y="371855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title" idx="2"/>
          </p:nvPr>
        </p:nvSpPr>
        <p:spPr>
          <a:xfrm>
            <a:off x="3484419" y="1875613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3"/>
          </p:nvPr>
        </p:nvSpPr>
        <p:spPr>
          <a:xfrm>
            <a:off x="3484421" y="2269788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title" idx="4"/>
          </p:nvPr>
        </p:nvSpPr>
        <p:spPr>
          <a:xfrm>
            <a:off x="6255596" y="3335775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subTitle" idx="5"/>
          </p:nvPr>
        </p:nvSpPr>
        <p:spPr>
          <a:xfrm>
            <a:off x="6255599" y="3718550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title" idx="6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/>
          <p:nvPr/>
        </p:nvSpPr>
        <p:spPr>
          <a:xfrm flipH="1">
            <a:off x="8252620" y="-928356"/>
            <a:ext cx="1245003" cy="3181217"/>
          </a:xfrm>
          <a:custGeom>
            <a:avLst/>
            <a:gdLst/>
            <a:ahLst/>
            <a:cxnLst/>
            <a:rect l="l" t="t" r="r" b="b"/>
            <a:pathLst>
              <a:path w="20548" h="52504" extrusionOk="0">
                <a:moveTo>
                  <a:pt x="20041" y="0"/>
                </a:moveTo>
                <a:cubicBezTo>
                  <a:pt x="19883" y="254"/>
                  <a:pt x="19679" y="536"/>
                  <a:pt x="19462" y="839"/>
                </a:cubicBezTo>
                <a:cubicBezTo>
                  <a:pt x="18998" y="1480"/>
                  <a:pt x="18472" y="2208"/>
                  <a:pt x="18245" y="2868"/>
                </a:cubicBezTo>
                <a:cubicBezTo>
                  <a:pt x="17949" y="3734"/>
                  <a:pt x="17946" y="4842"/>
                  <a:pt x="17939" y="5918"/>
                </a:cubicBezTo>
                <a:cubicBezTo>
                  <a:pt x="17935" y="6609"/>
                  <a:pt x="17932" y="7264"/>
                  <a:pt x="17853" y="7823"/>
                </a:cubicBezTo>
                <a:cubicBezTo>
                  <a:pt x="17699" y="8955"/>
                  <a:pt x="17577" y="10063"/>
                  <a:pt x="17455" y="11136"/>
                </a:cubicBezTo>
                <a:cubicBezTo>
                  <a:pt x="17097" y="14395"/>
                  <a:pt x="16755" y="17471"/>
                  <a:pt x="15577" y="20738"/>
                </a:cubicBezTo>
                <a:cubicBezTo>
                  <a:pt x="14893" y="22630"/>
                  <a:pt x="13415" y="24272"/>
                  <a:pt x="11988" y="25860"/>
                </a:cubicBezTo>
                <a:cubicBezTo>
                  <a:pt x="11399" y="26511"/>
                  <a:pt x="10790" y="27190"/>
                  <a:pt x="10257" y="27864"/>
                </a:cubicBezTo>
                <a:cubicBezTo>
                  <a:pt x="9554" y="28752"/>
                  <a:pt x="8781" y="29647"/>
                  <a:pt x="8034" y="30515"/>
                </a:cubicBezTo>
                <a:cubicBezTo>
                  <a:pt x="6487" y="32308"/>
                  <a:pt x="4889" y="34160"/>
                  <a:pt x="3692" y="36177"/>
                </a:cubicBezTo>
                <a:cubicBezTo>
                  <a:pt x="2346" y="38447"/>
                  <a:pt x="1810" y="41539"/>
                  <a:pt x="1340" y="44266"/>
                </a:cubicBezTo>
                <a:cubicBezTo>
                  <a:pt x="1198" y="45079"/>
                  <a:pt x="1063" y="45848"/>
                  <a:pt x="915" y="46579"/>
                </a:cubicBezTo>
                <a:cubicBezTo>
                  <a:pt x="718" y="47536"/>
                  <a:pt x="590" y="48513"/>
                  <a:pt x="464" y="49460"/>
                </a:cubicBezTo>
                <a:cubicBezTo>
                  <a:pt x="336" y="50428"/>
                  <a:pt x="204" y="51424"/>
                  <a:pt x="1" y="52382"/>
                </a:cubicBezTo>
                <a:lnTo>
                  <a:pt x="583" y="52503"/>
                </a:lnTo>
                <a:cubicBezTo>
                  <a:pt x="790" y="51527"/>
                  <a:pt x="921" y="50516"/>
                  <a:pt x="1053" y="49539"/>
                </a:cubicBezTo>
                <a:cubicBezTo>
                  <a:pt x="1175" y="48601"/>
                  <a:pt x="1303" y="47634"/>
                  <a:pt x="1494" y="46697"/>
                </a:cubicBezTo>
                <a:cubicBezTo>
                  <a:pt x="1648" y="45957"/>
                  <a:pt x="1780" y="45184"/>
                  <a:pt x="1922" y="44365"/>
                </a:cubicBezTo>
                <a:cubicBezTo>
                  <a:pt x="2386" y="41690"/>
                  <a:pt x="2912" y="38657"/>
                  <a:pt x="4202" y="36482"/>
                </a:cubicBezTo>
                <a:cubicBezTo>
                  <a:pt x="5373" y="34509"/>
                  <a:pt x="6955" y="32673"/>
                  <a:pt x="8485" y="30900"/>
                </a:cubicBezTo>
                <a:cubicBezTo>
                  <a:pt x="9235" y="30032"/>
                  <a:pt x="10011" y="29130"/>
                  <a:pt x="10722" y="28232"/>
                </a:cubicBezTo>
                <a:cubicBezTo>
                  <a:pt x="11244" y="27571"/>
                  <a:pt x="11821" y="26933"/>
                  <a:pt x="12429" y="26255"/>
                </a:cubicBezTo>
                <a:cubicBezTo>
                  <a:pt x="13896" y="24627"/>
                  <a:pt x="15413" y="22942"/>
                  <a:pt x="16133" y="20939"/>
                </a:cubicBezTo>
                <a:cubicBezTo>
                  <a:pt x="17337" y="17606"/>
                  <a:pt x="17683" y="14494"/>
                  <a:pt x="18048" y="11202"/>
                </a:cubicBezTo>
                <a:cubicBezTo>
                  <a:pt x="18166" y="10132"/>
                  <a:pt x="18288" y="9027"/>
                  <a:pt x="18442" y="7906"/>
                </a:cubicBezTo>
                <a:cubicBezTo>
                  <a:pt x="18524" y="7303"/>
                  <a:pt x="18528" y="6632"/>
                  <a:pt x="18531" y="5922"/>
                </a:cubicBezTo>
                <a:cubicBezTo>
                  <a:pt x="18538" y="4895"/>
                  <a:pt x="18544" y="3832"/>
                  <a:pt x="18808" y="3060"/>
                </a:cubicBezTo>
                <a:cubicBezTo>
                  <a:pt x="19005" y="2484"/>
                  <a:pt x="19502" y="1793"/>
                  <a:pt x="19942" y="1188"/>
                </a:cubicBezTo>
                <a:cubicBezTo>
                  <a:pt x="20166" y="879"/>
                  <a:pt x="20377" y="586"/>
                  <a:pt x="20548" y="313"/>
                </a:cubicBezTo>
                <a:lnTo>
                  <a:pt x="200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1"/>
          <p:cNvSpPr/>
          <p:nvPr/>
        </p:nvSpPr>
        <p:spPr>
          <a:xfrm rot="-844789">
            <a:off x="8256274" y="-340789"/>
            <a:ext cx="1031065" cy="3433350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1"/>
          <p:cNvSpPr/>
          <p:nvPr/>
        </p:nvSpPr>
        <p:spPr>
          <a:xfrm>
            <a:off x="-263905" y="-1215306"/>
            <a:ext cx="1245003" cy="3181217"/>
          </a:xfrm>
          <a:custGeom>
            <a:avLst/>
            <a:gdLst/>
            <a:ahLst/>
            <a:cxnLst/>
            <a:rect l="l" t="t" r="r" b="b"/>
            <a:pathLst>
              <a:path w="20548" h="52504" extrusionOk="0">
                <a:moveTo>
                  <a:pt x="20041" y="0"/>
                </a:moveTo>
                <a:cubicBezTo>
                  <a:pt x="19883" y="254"/>
                  <a:pt x="19679" y="536"/>
                  <a:pt x="19462" y="839"/>
                </a:cubicBezTo>
                <a:cubicBezTo>
                  <a:pt x="18998" y="1480"/>
                  <a:pt x="18472" y="2208"/>
                  <a:pt x="18245" y="2868"/>
                </a:cubicBezTo>
                <a:cubicBezTo>
                  <a:pt x="17949" y="3734"/>
                  <a:pt x="17946" y="4842"/>
                  <a:pt x="17939" y="5918"/>
                </a:cubicBezTo>
                <a:cubicBezTo>
                  <a:pt x="17935" y="6609"/>
                  <a:pt x="17932" y="7264"/>
                  <a:pt x="17853" y="7823"/>
                </a:cubicBezTo>
                <a:cubicBezTo>
                  <a:pt x="17699" y="8955"/>
                  <a:pt x="17577" y="10063"/>
                  <a:pt x="17455" y="11136"/>
                </a:cubicBezTo>
                <a:cubicBezTo>
                  <a:pt x="17097" y="14395"/>
                  <a:pt x="16755" y="17471"/>
                  <a:pt x="15577" y="20738"/>
                </a:cubicBezTo>
                <a:cubicBezTo>
                  <a:pt x="14893" y="22630"/>
                  <a:pt x="13415" y="24272"/>
                  <a:pt x="11988" y="25860"/>
                </a:cubicBezTo>
                <a:cubicBezTo>
                  <a:pt x="11399" y="26511"/>
                  <a:pt x="10790" y="27190"/>
                  <a:pt x="10257" y="27864"/>
                </a:cubicBezTo>
                <a:cubicBezTo>
                  <a:pt x="9554" y="28752"/>
                  <a:pt x="8781" y="29647"/>
                  <a:pt x="8034" y="30515"/>
                </a:cubicBezTo>
                <a:cubicBezTo>
                  <a:pt x="6487" y="32308"/>
                  <a:pt x="4889" y="34160"/>
                  <a:pt x="3692" y="36177"/>
                </a:cubicBezTo>
                <a:cubicBezTo>
                  <a:pt x="2346" y="38447"/>
                  <a:pt x="1810" y="41539"/>
                  <a:pt x="1340" y="44266"/>
                </a:cubicBezTo>
                <a:cubicBezTo>
                  <a:pt x="1198" y="45079"/>
                  <a:pt x="1063" y="45848"/>
                  <a:pt x="915" y="46579"/>
                </a:cubicBezTo>
                <a:cubicBezTo>
                  <a:pt x="718" y="47536"/>
                  <a:pt x="590" y="48513"/>
                  <a:pt x="464" y="49460"/>
                </a:cubicBezTo>
                <a:cubicBezTo>
                  <a:pt x="336" y="50428"/>
                  <a:pt x="204" y="51424"/>
                  <a:pt x="1" y="52382"/>
                </a:cubicBezTo>
                <a:lnTo>
                  <a:pt x="583" y="52503"/>
                </a:lnTo>
                <a:cubicBezTo>
                  <a:pt x="790" y="51527"/>
                  <a:pt x="921" y="50516"/>
                  <a:pt x="1053" y="49539"/>
                </a:cubicBezTo>
                <a:cubicBezTo>
                  <a:pt x="1175" y="48601"/>
                  <a:pt x="1303" y="47634"/>
                  <a:pt x="1494" y="46697"/>
                </a:cubicBezTo>
                <a:cubicBezTo>
                  <a:pt x="1648" y="45957"/>
                  <a:pt x="1780" y="45184"/>
                  <a:pt x="1922" y="44365"/>
                </a:cubicBezTo>
                <a:cubicBezTo>
                  <a:pt x="2386" y="41690"/>
                  <a:pt x="2912" y="38657"/>
                  <a:pt x="4202" y="36482"/>
                </a:cubicBezTo>
                <a:cubicBezTo>
                  <a:pt x="5373" y="34509"/>
                  <a:pt x="6955" y="32673"/>
                  <a:pt x="8485" y="30900"/>
                </a:cubicBezTo>
                <a:cubicBezTo>
                  <a:pt x="9235" y="30032"/>
                  <a:pt x="10011" y="29130"/>
                  <a:pt x="10722" y="28232"/>
                </a:cubicBezTo>
                <a:cubicBezTo>
                  <a:pt x="11244" y="27571"/>
                  <a:pt x="11821" y="26933"/>
                  <a:pt x="12429" y="26255"/>
                </a:cubicBezTo>
                <a:cubicBezTo>
                  <a:pt x="13896" y="24627"/>
                  <a:pt x="15413" y="22942"/>
                  <a:pt x="16133" y="20939"/>
                </a:cubicBezTo>
                <a:cubicBezTo>
                  <a:pt x="17337" y="17606"/>
                  <a:pt x="17683" y="14494"/>
                  <a:pt x="18048" y="11202"/>
                </a:cubicBezTo>
                <a:cubicBezTo>
                  <a:pt x="18166" y="10132"/>
                  <a:pt x="18288" y="9027"/>
                  <a:pt x="18442" y="7906"/>
                </a:cubicBezTo>
                <a:cubicBezTo>
                  <a:pt x="18524" y="7303"/>
                  <a:pt x="18528" y="6632"/>
                  <a:pt x="18531" y="5922"/>
                </a:cubicBezTo>
                <a:cubicBezTo>
                  <a:pt x="18538" y="4895"/>
                  <a:pt x="18544" y="3832"/>
                  <a:pt x="18808" y="3060"/>
                </a:cubicBezTo>
                <a:cubicBezTo>
                  <a:pt x="19005" y="2484"/>
                  <a:pt x="19502" y="1793"/>
                  <a:pt x="19942" y="1188"/>
                </a:cubicBezTo>
                <a:cubicBezTo>
                  <a:pt x="20166" y="879"/>
                  <a:pt x="20377" y="586"/>
                  <a:pt x="20548" y="313"/>
                </a:cubicBezTo>
                <a:lnTo>
                  <a:pt x="200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1323370" y="129759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ubTitle" idx="1"/>
          </p:nvPr>
        </p:nvSpPr>
        <p:spPr>
          <a:xfrm>
            <a:off x="1323370" y="174910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title" idx="2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title" idx="3"/>
          </p:nvPr>
        </p:nvSpPr>
        <p:spPr>
          <a:xfrm>
            <a:off x="1323370" y="2422722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ubTitle" idx="4"/>
          </p:nvPr>
        </p:nvSpPr>
        <p:spPr>
          <a:xfrm>
            <a:off x="1323370" y="2874231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title" idx="5"/>
          </p:nvPr>
        </p:nvSpPr>
        <p:spPr>
          <a:xfrm>
            <a:off x="1323370" y="354784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subTitle" idx="6"/>
          </p:nvPr>
        </p:nvSpPr>
        <p:spPr>
          <a:xfrm>
            <a:off x="1323370" y="399935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/>
          <p:nvPr/>
        </p:nvSpPr>
        <p:spPr>
          <a:xfrm rot="784685">
            <a:off x="-410359" y="-897417"/>
            <a:ext cx="1244983" cy="3296521"/>
          </a:xfrm>
          <a:custGeom>
            <a:avLst/>
            <a:gdLst/>
            <a:ahLst/>
            <a:cxnLst/>
            <a:rect l="l" t="t" r="r" b="b"/>
            <a:pathLst>
              <a:path w="20548" h="52504" extrusionOk="0">
                <a:moveTo>
                  <a:pt x="20041" y="0"/>
                </a:moveTo>
                <a:cubicBezTo>
                  <a:pt x="19883" y="254"/>
                  <a:pt x="19679" y="536"/>
                  <a:pt x="19462" y="839"/>
                </a:cubicBezTo>
                <a:cubicBezTo>
                  <a:pt x="18998" y="1480"/>
                  <a:pt x="18472" y="2208"/>
                  <a:pt x="18245" y="2868"/>
                </a:cubicBezTo>
                <a:cubicBezTo>
                  <a:pt x="17949" y="3734"/>
                  <a:pt x="17946" y="4842"/>
                  <a:pt x="17939" y="5918"/>
                </a:cubicBezTo>
                <a:cubicBezTo>
                  <a:pt x="17935" y="6609"/>
                  <a:pt x="17932" y="7264"/>
                  <a:pt x="17853" y="7823"/>
                </a:cubicBezTo>
                <a:cubicBezTo>
                  <a:pt x="17699" y="8955"/>
                  <a:pt x="17577" y="10063"/>
                  <a:pt x="17455" y="11136"/>
                </a:cubicBezTo>
                <a:cubicBezTo>
                  <a:pt x="17097" y="14395"/>
                  <a:pt x="16755" y="17471"/>
                  <a:pt x="15577" y="20738"/>
                </a:cubicBezTo>
                <a:cubicBezTo>
                  <a:pt x="14893" y="22630"/>
                  <a:pt x="13415" y="24272"/>
                  <a:pt x="11988" y="25860"/>
                </a:cubicBezTo>
                <a:cubicBezTo>
                  <a:pt x="11399" y="26511"/>
                  <a:pt x="10790" y="27190"/>
                  <a:pt x="10257" y="27864"/>
                </a:cubicBezTo>
                <a:cubicBezTo>
                  <a:pt x="9554" y="28752"/>
                  <a:pt x="8781" y="29647"/>
                  <a:pt x="8034" y="30515"/>
                </a:cubicBezTo>
                <a:cubicBezTo>
                  <a:pt x="6487" y="32308"/>
                  <a:pt x="4889" y="34160"/>
                  <a:pt x="3692" y="36177"/>
                </a:cubicBezTo>
                <a:cubicBezTo>
                  <a:pt x="2346" y="38447"/>
                  <a:pt x="1810" y="41539"/>
                  <a:pt x="1340" y="44266"/>
                </a:cubicBezTo>
                <a:cubicBezTo>
                  <a:pt x="1198" y="45079"/>
                  <a:pt x="1063" y="45848"/>
                  <a:pt x="915" y="46579"/>
                </a:cubicBezTo>
                <a:cubicBezTo>
                  <a:pt x="718" y="47536"/>
                  <a:pt x="590" y="48513"/>
                  <a:pt x="464" y="49460"/>
                </a:cubicBezTo>
                <a:cubicBezTo>
                  <a:pt x="336" y="50428"/>
                  <a:pt x="204" y="51424"/>
                  <a:pt x="1" y="52382"/>
                </a:cubicBezTo>
                <a:lnTo>
                  <a:pt x="583" y="52503"/>
                </a:lnTo>
                <a:cubicBezTo>
                  <a:pt x="790" y="51527"/>
                  <a:pt x="921" y="50516"/>
                  <a:pt x="1053" y="49539"/>
                </a:cubicBezTo>
                <a:cubicBezTo>
                  <a:pt x="1175" y="48601"/>
                  <a:pt x="1303" y="47634"/>
                  <a:pt x="1494" y="46697"/>
                </a:cubicBezTo>
                <a:cubicBezTo>
                  <a:pt x="1648" y="45957"/>
                  <a:pt x="1780" y="45184"/>
                  <a:pt x="1922" y="44365"/>
                </a:cubicBezTo>
                <a:cubicBezTo>
                  <a:pt x="2386" y="41690"/>
                  <a:pt x="2912" y="38657"/>
                  <a:pt x="4202" y="36482"/>
                </a:cubicBezTo>
                <a:cubicBezTo>
                  <a:pt x="5373" y="34509"/>
                  <a:pt x="6955" y="32673"/>
                  <a:pt x="8485" y="30900"/>
                </a:cubicBezTo>
                <a:cubicBezTo>
                  <a:pt x="9235" y="30032"/>
                  <a:pt x="10011" y="29130"/>
                  <a:pt x="10722" y="28232"/>
                </a:cubicBezTo>
                <a:cubicBezTo>
                  <a:pt x="11244" y="27571"/>
                  <a:pt x="11821" y="26933"/>
                  <a:pt x="12429" y="26255"/>
                </a:cubicBezTo>
                <a:cubicBezTo>
                  <a:pt x="13896" y="24627"/>
                  <a:pt x="15413" y="22942"/>
                  <a:pt x="16133" y="20939"/>
                </a:cubicBezTo>
                <a:cubicBezTo>
                  <a:pt x="17337" y="17606"/>
                  <a:pt x="17683" y="14494"/>
                  <a:pt x="18048" y="11202"/>
                </a:cubicBezTo>
                <a:cubicBezTo>
                  <a:pt x="18166" y="10132"/>
                  <a:pt x="18288" y="9027"/>
                  <a:pt x="18442" y="7906"/>
                </a:cubicBezTo>
                <a:cubicBezTo>
                  <a:pt x="18524" y="7303"/>
                  <a:pt x="18528" y="6632"/>
                  <a:pt x="18531" y="5922"/>
                </a:cubicBezTo>
                <a:cubicBezTo>
                  <a:pt x="18538" y="4895"/>
                  <a:pt x="18544" y="3832"/>
                  <a:pt x="18808" y="3060"/>
                </a:cubicBezTo>
                <a:cubicBezTo>
                  <a:pt x="19005" y="2484"/>
                  <a:pt x="19502" y="1793"/>
                  <a:pt x="19942" y="1188"/>
                </a:cubicBezTo>
                <a:cubicBezTo>
                  <a:pt x="20166" y="879"/>
                  <a:pt x="20377" y="586"/>
                  <a:pt x="20548" y="313"/>
                </a:cubicBezTo>
                <a:lnTo>
                  <a:pt x="200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3"/>
          <p:cNvSpPr/>
          <p:nvPr/>
        </p:nvSpPr>
        <p:spPr>
          <a:xfrm rot="1783285" flipH="1">
            <a:off x="-385508" y="-1395695"/>
            <a:ext cx="1031077" cy="3132372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3"/>
          <p:cNvSpPr/>
          <p:nvPr/>
        </p:nvSpPr>
        <p:spPr>
          <a:xfrm>
            <a:off x="8448000" y="-771525"/>
            <a:ext cx="1214376" cy="4002640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title"/>
          </p:nvPr>
        </p:nvSpPr>
        <p:spPr>
          <a:xfrm>
            <a:off x="713100" y="1559953"/>
            <a:ext cx="231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" name="Google Shape;161;p23"/>
          <p:cNvSpPr txBox="1">
            <a:spLocks noGrp="1"/>
          </p:cNvSpPr>
          <p:nvPr>
            <p:ph type="subTitle" idx="1"/>
          </p:nvPr>
        </p:nvSpPr>
        <p:spPr>
          <a:xfrm>
            <a:off x="1046700" y="199407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3"/>
          <p:cNvSpPr txBox="1">
            <a:spLocks noGrp="1"/>
          </p:cNvSpPr>
          <p:nvPr>
            <p:ph type="title" idx="2"/>
          </p:nvPr>
        </p:nvSpPr>
        <p:spPr>
          <a:xfrm>
            <a:off x="6112200" y="1559953"/>
            <a:ext cx="231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3" name="Google Shape;163;p23"/>
          <p:cNvSpPr txBox="1">
            <a:spLocks noGrp="1"/>
          </p:cNvSpPr>
          <p:nvPr>
            <p:ph type="subTitle" idx="3"/>
          </p:nvPr>
        </p:nvSpPr>
        <p:spPr>
          <a:xfrm>
            <a:off x="6112200" y="199407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3"/>
          <p:cNvSpPr txBox="1">
            <a:spLocks noGrp="1"/>
          </p:cNvSpPr>
          <p:nvPr>
            <p:ph type="title" idx="4"/>
          </p:nvPr>
        </p:nvSpPr>
        <p:spPr>
          <a:xfrm>
            <a:off x="713100" y="2994163"/>
            <a:ext cx="231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5" name="Google Shape;165;p23"/>
          <p:cNvSpPr txBox="1">
            <a:spLocks noGrp="1"/>
          </p:cNvSpPr>
          <p:nvPr>
            <p:ph type="subTitle" idx="5"/>
          </p:nvPr>
        </p:nvSpPr>
        <p:spPr>
          <a:xfrm>
            <a:off x="1046700" y="342828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3"/>
          <p:cNvSpPr txBox="1">
            <a:spLocks noGrp="1"/>
          </p:cNvSpPr>
          <p:nvPr>
            <p:ph type="title" idx="6"/>
          </p:nvPr>
        </p:nvSpPr>
        <p:spPr>
          <a:xfrm>
            <a:off x="6112200" y="2994163"/>
            <a:ext cx="231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7" name="Google Shape;167;p23"/>
          <p:cNvSpPr txBox="1">
            <a:spLocks noGrp="1"/>
          </p:cNvSpPr>
          <p:nvPr>
            <p:ph type="subTitle" idx="7"/>
          </p:nvPr>
        </p:nvSpPr>
        <p:spPr>
          <a:xfrm>
            <a:off x="6112200" y="342828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3"/>
          <p:cNvSpPr txBox="1">
            <a:spLocks noGrp="1"/>
          </p:cNvSpPr>
          <p:nvPr>
            <p:ph type="title" idx="8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/>
          <p:nvPr/>
        </p:nvSpPr>
        <p:spPr>
          <a:xfrm flipH="1">
            <a:off x="7692880" y="-288986"/>
            <a:ext cx="2374159" cy="2805923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5"/>
          <p:cNvSpPr/>
          <p:nvPr/>
        </p:nvSpPr>
        <p:spPr>
          <a:xfrm rot="-2700000" flipH="1">
            <a:off x="8364443" y="-538691"/>
            <a:ext cx="1031034" cy="3132241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5"/>
          <p:cNvSpPr/>
          <p:nvPr/>
        </p:nvSpPr>
        <p:spPr>
          <a:xfrm rot="-236223">
            <a:off x="-431802" y="-749425"/>
            <a:ext cx="1244962" cy="3296496"/>
          </a:xfrm>
          <a:custGeom>
            <a:avLst/>
            <a:gdLst/>
            <a:ahLst/>
            <a:cxnLst/>
            <a:rect l="l" t="t" r="r" b="b"/>
            <a:pathLst>
              <a:path w="20548" h="52504" extrusionOk="0">
                <a:moveTo>
                  <a:pt x="20041" y="0"/>
                </a:moveTo>
                <a:cubicBezTo>
                  <a:pt x="19883" y="254"/>
                  <a:pt x="19679" y="536"/>
                  <a:pt x="19462" y="839"/>
                </a:cubicBezTo>
                <a:cubicBezTo>
                  <a:pt x="18998" y="1480"/>
                  <a:pt x="18472" y="2208"/>
                  <a:pt x="18245" y="2868"/>
                </a:cubicBezTo>
                <a:cubicBezTo>
                  <a:pt x="17949" y="3734"/>
                  <a:pt x="17946" y="4842"/>
                  <a:pt x="17939" y="5918"/>
                </a:cubicBezTo>
                <a:cubicBezTo>
                  <a:pt x="17935" y="6609"/>
                  <a:pt x="17932" y="7264"/>
                  <a:pt x="17853" y="7823"/>
                </a:cubicBezTo>
                <a:cubicBezTo>
                  <a:pt x="17699" y="8955"/>
                  <a:pt x="17577" y="10063"/>
                  <a:pt x="17455" y="11136"/>
                </a:cubicBezTo>
                <a:cubicBezTo>
                  <a:pt x="17097" y="14395"/>
                  <a:pt x="16755" y="17471"/>
                  <a:pt x="15577" y="20738"/>
                </a:cubicBezTo>
                <a:cubicBezTo>
                  <a:pt x="14893" y="22630"/>
                  <a:pt x="13415" y="24272"/>
                  <a:pt x="11988" y="25860"/>
                </a:cubicBezTo>
                <a:cubicBezTo>
                  <a:pt x="11399" y="26511"/>
                  <a:pt x="10790" y="27190"/>
                  <a:pt x="10257" y="27864"/>
                </a:cubicBezTo>
                <a:cubicBezTo>
                  <a:pt x="9554" y="28752"/>
                  <a:pt x="8781" y="29647"/>
                  <a:pt x="8034" y="30515"/>
                </a:cubicBezTo>
                <a:cubicBezTo>
                  <a:pt x="6487" y="32308"/>
                  <a:pt x="4889" y="34160"/>
                  <a:pt x="3692" y="36177"/>
                </a:cubicBezTo>
                <a:cubicBezTo>
                  <a:pt x="2346" y="38447"/>
                  <a:pt x="1810" y="41539"/>
                  <a:pt x="1340" y="44266"/>
                </a:cubicBezTo>
                <a:cubicBezTo>
                  <a:pt x="1198" y="45079"/>
                  <a:pt x="1063" y="45848"/>
                  <a:pt x="915" y="46579"/>
                </a:cubicBezTo>
                <a:cubicBezTo>
                  <a:pt x="718" y="47536"/>
                  <a:pt x="590" y="48513"/>
                  <a:pt x="464" y="49460"/>
                </a:cubicBezTo>
                <a:cubicBezTo>
                  <a:pt x="336" y="50428"/>
                  <a:pt x="204" y="51424"/>
                  <a:pt x="1" y="52382"/>
                </a:cubicBezTo>
                <a:lnTo>
                  <a:pt x="583" y="52503"/>
                </a:lnTo>
                <a:cubicBezTo>
                  <a:pt x="790" y="51527"/>
                  <a:pt x="921" y="50516"/>
                  <a:pt x="1053" y="49539"/>
                </a:cubicBezTo>
                <a:cubicBezTo>
                  <a:pt x="1175" y="48601"/>
                  <a:pt x="1303" y="47634"/>
                  <a:pt x="1494" y="46697"/>
                </a:cubicBezTo>
                <a:cubicBezTo>
                  <a:pt x="1648" y="45957"/>
                  <a:pt x="1780" y="45184"/>
                  <a:pt x="1922" y="44365"/>
                </a:cubicBezTo>
                <a:cubicBezTo>
                  <a:pt x="2386" y="41690"/>
                  <a:pt x="2912" y="38657"/>
                  <a:pt x="4202" y="36482"/>
                </a:cubicBezTo>
                <a:cubicBezTo>
                  <a:pt x="5373" y="34509"/>
                  <a:pt x="6955" y="32673"/>
                  <a:pt x="8485" y="30900"/>
                </a:cubicBezTo>
                <a:cubicBezTo>
                  <a:pt x="9235" y="30032"/>
                  <a:pt x="10011" y="29130"/>
                  <a:pt x="10722" y="28232"/>
                </a:cubicBezTo>
                <a:cubicBezTo>
                  <a:pt x="11244" y="27571"/>
                  <a:pt x="11821" y="26933"/>
                  <a:pt x="12429" y="26255"/>
                </a:cubicBezTo>
                <a:cubicBezTo>
                  <a:pt x="13896" y="24627"/>
                  <a:pt x="15413" y="22942"/>
                  <a:pt x="16133" y="20939"/>
                </a:cubicBezTo>
                <a:cubicBezTo>
                  <a:pt x="17337" y="17606"/>
                  <a:pt x="17683" y="14494"/>
                  <a:pt x="18048" y="11202"/>
                </a:cubicBezTo>
                <a:cubicBezTo>
                  <a:pt x="18166" y="10132"/>
                  <a:pt x="18288" y="9027"/>
                  <a:pt x="18442" y="7906"/>
                </a:cubicBezTo>
                <a:cubicBezTo>
                  <a:pt x="18524" y="7303"/>
                  <a:pt x="18528" y="6632"/>
                  <a:pt x="18531" y="5922"/>
                </a:cubicBezTo>
                <a:cubicBezTo>
                  <a:pt x="18538" y="4895"/>
                  <a:pt x="18544" y="3832"/>
                  <a:pt x="18808" y="3060"/>
                </a:cubicBezTo>
                <a:cubicBezTo>
                  <a:pt x="19005" y="2484"/>
                  <a:pt x="19502" y="1793"/>
                  <a:pt x="19942" y="1188"/>
                </a:cubicBezTo>
                <a:cubicBezTo>
                  <a:pt x="20166" y="879"/>
                  <a:pt x="20377" y="586"/>
                  <a:pt x="20548" y="313"/>
                </a:cubicBezTo>
                <a:lnTo>
                  <a:pt x="200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5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5"/>
          <p:cNvSpPr txBox="1">
            <a:spLocks noGrp="1"/>
          </p:cNvSpPr>
          <p:nvPr>
            <p:ph type="title" idx="2"/>
          </p:nvPr>
        </p:nvSpPr>
        <p:spPr>
          <a:xfrm>
            <a:off x="1286050" y="129759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8" name="Google Shape;188;p25"/>
          <p:cNvSpPr txBox="1">
            <a:spLocks noGrp="1"/>
          </p:cNvSpPr>
          <p:nvPr>
            <p:ph type="subTitle" idx="1"/>
          </p:nvPr>
        </p:nvSpPr>
        <p:spPr>
          <a:xfrm>
            <a:off x="1286050" y="174910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5"/>
          <p:cNvSpPr txBox="1">
            <a:spLocks noGrp="1"/>
          </p:cNvSpPr>
          <p:nvPr>
            <p:ph type="title" idx="3"/>
          </p:nvPr>
        </p:nvSpPr>
        <p:spPr>
          <a:xfrm>
            <a:off x="1286050" y="2422722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0" name="Google Shape;190;p25"/>
          <p:cNvSpPr txBox="1">
            <a:spLocks noGrp="1"/>
          </p:cNvSpPr>
          <p:nvPr>
            <p:ph type="subTitle" idx="4"/>
          </p:nvPr>
        </p:nvSpPr>
        <p:spPr>
          <a:xfrm>
            <a:off x="1286050" y="2874231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title" idx="5"/>
          </p:nvPr>
        </p:nvSpPr>
        <p:spPr>
          <a:xfrm>
            <a:off x="1286050" y="354784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2" name="Google Shape;192;p25"/>
          <p:cNvSpPr txBox="1">
            <a:spLocks noGrp="1"/>
          </p:cNvSpPr>
          <p:nvPr>
            <p:ph type="subTitle" idx="6"/>
          </p:nvPr>
        </p:nvSpPr>
        <p:spPr>
          <a:xfrm>
            <a:off x="1286050" y="399935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5"/>
          <p:cNvSpPr txBox="1">
            <a:spLocks noGrp="1"/>
          </p:cNvSpPr>
          <p:nvPr>
            <p:ph type="title" idx="7"/>
          </p:nvPr>
        </p:nvSpPr>
        <p:spPr>
          <a:xfrm>
            <a:off x="5682650" y="129759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4" name="Google Shape;194;p25"/>
          <p:cNvSpPr txBox="1">
            <a:spLocks noGrp="1"/>
          </p:cNvSpPr>
          <p:nvPr>
            <p:ph type="subTitle" idx="8"/>
          </p:nvPr>
        </p:nvSpPr>
        <p:spPr>
          <a:xfrm>
            <a:off x="5682650" y="174910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5"/>
          <p:cNvSpPr txBox="1">
            <a:spLocks noGrp="1"/>
          </p:cNvSpPr>
          <p:nvPr>
            <p:ph type="title" idx="9"/>
          </p:nvPr>
        </p:nvSpPr>
        <p:spPr>
          <a:xfrm>
            <a:off x="5682650" y="2422722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6" name="Google Shape;196;p25"/>
          <p:cNvSpPr txBox="1">
            <a:spLocks noGrp="1"/>
          </p:cNvSpPr>
          <p:nvPr>
            <p:ph type="subTitle" idx="13"/>
          </p:nvPr>
        </p:nvSpPr>
        <p:spPr>
          <a:xfrm>
            <a:off x="5682650" y="2874231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25"/>
          <p:cNvSpPr txBox="1">
            <a:spLocks noGrp="1"/>
          </p:cNvSpPr>
          <p:nvPr>
            <p:ph type="title" idx="14"/>
          </p:nvPr>
        </p:nvSpPr>
        <p:spPr>
          <a:xfrm>
            <a:off x="5682650" y="354784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8" name="Google Shape;198;p25"/>
          <p:cNvSpPr txBox="1">
            <a:spLocks noGrp="1"/>
          </p:cNvSpPr>
          <p:nvPr>
            <p:ph type="subTitle" idx="15"/>
          </p:nvPr>
        </p:nvSpPr>
        <p:spPr>
          <a:xfrm>
            <a:off x="5682650" y="399935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 rot="784685">
            <a:off x="-181759" y="-821217"/>
            <a:ext cx="1244983" cy="3296521"/>
          </a:xfrm>
          <a:custGeom>
            <a:avLst/>
            <a:gdLst/>
            <a:ahLst/>
            <a:cxnLst/>
            <a:rect l="l" t="t" r="r" b="b"/>
            <a:pathLst>
              <a:path w="20548" h="52504" extrusionOk="0">
                <a:moveTo>
                  <a:pt x="20041" y="0"/>
                </a:moveTo>
                <a:cubicBezTo>
                  <a:pt x="19883" y="254"/>
                  <a:pt x="19679" y="536"/>
                  <a:pt x="19462" y="839"/>
                </a:cubicBezTo>
                <a:cubicBezTo>
                  <a:pt x="18998" y="1480"/>
                  <a:pt x="18472" y="2208"/>
                  <a:pt x="18245" y="2868"/>
                </a:cubicBezTo>
                <a:cubicBezTo>
                  <a:pt x="17949" y="3734"/>
                  <a:pt x="17946" y="4842"/>
                  <a:pt x="17939" y="5918"/>
                </a:cubicBezTo>
                <a:cubicBezTo>
                  <a:pt x="17935" y="6609"/>
                  <a:pt x="17932" y="7264"/>
                  <a:pt x="17853" y="7823"/>
                </a:cubicBezTo>
                <a:cubicBezTo>
                  <a:pt x="17699" y="8955"/>
                  <a:pt x="17577" y="10063"/>
                  <a:pt x="17455" y="11136"/>
                </a:cubicBezTo>
                <a:cubicBezTo>
                  <a:pt x="17097" y="14395"/>
                  <a:pt x="16755" y="17471"/>
                  <a:pt x="15577" y="20738"/>
                </a:cubicBezTo>
                <a:cubicBezTo>
                  <a:pt x="14893" y="22630"/>
                  <a:pt x="13415" y="24272"/>
                  <a:pt x="11988" y="25860"/>
                </a:cubicBezTo>
                <a:cubicBezTo>
                  <a:pt x="11399" y="26511"/>
                  <a:pt x="10790" y="27190"/>
                  <a:pt x="10257" y="27864"/>
                </a:cubicBezTo>
                <a:cubicBezTo>
                  <a:pt x="9554" y="28752"/>
                  <a:pt x="8781" y="29647"/>
                  <a:pt x="8034" y="30515"/>
                </a:cubicBezTo>
                <a:cubicBezTo>
                  <a:pt x="6487" y="32308"/>
                  <a:pt x="4889" y="34160"/>
                  <a:pt x="3692" y="36177"/>
                </a:cubicBezTo>
                <a:cubicBezTo>
                  <a:pt x="2346" y="38447"/>
                  <a:pt x="1810" y="41539"/>
                  <a:pt x="1340" y="44266"/>
                </a:cubicBezTo>
                <a:cubicBezTo>
                  <a:pt x="1198" y="45079"/>
                  <a:pt x="1063" y="45848"/>
                  <a:pt x="915" y="46579"/>
                </a:cubicBezTo>
                <a:cubicBezTo>
                  <a:pt x="718" y="47536"/>
                  <a:pt x="590" y="48513"/>
                  <a:pt x="464" y="49460"/>
                </a:cubicBezTo>
                <a:cubicBezTo>
                  <a:pt x="336" y="50428"/>
                  <a:pt x="204" y="51424"/>
                  <a:pt x="1" y="52382"/>
                </a:cubicBezTo>
                <a:lnTo>
                  <a:pt x="583" y="52503"/>
                </a:lnTo>
                <a:cubicBezTo>
                  <a:pt x="790" y="51527"/>
                  <a:pt x="921" y="50516"/>
                  <a:pt x="1053" y="49539"/>
                </a:cubicBezTo>
                <a:cubicBezTo>
                  <a:pt x="1175" y="48601"/>
                  <a:pt x="1303" y="47634"/>
                  <a:pt x="1494" y="46697"/>
                </a:cubicBezTo>
                <a:cubicBezTo>
                  <a:pt x="1648" y="45957"/>
                  <a:pt x="1780" y="45184"/>
                  <a:pt x="1922" y="44365"/>
                </a:cubicBezTo>
                <a:cubicBezTo>
                  <a:pt x="2386" y="41690"/>
                  <a:pt x="2912" y="38657"/>
                  <a:pt x="4202" y="36482"/>
                </a:cubicBezTo>
                <a:cubicBezTo>
                  <a:pt x="5373" y="34509"/>
                  <a:pt x="6955" y="32673"/>
                  <a:pt x="8485" y="30900"/>
                </a:cubicBezTo>
                <a:cubicBezTo>
                  <a:pt x="9235" y="30032"/>
                  <a:pt x="10011" y="29130"/>
                  <a:pt x="10722" y="28232"/>
                </a:cubicBezTo>
                <a:cubicBezTo>
                  <a:pt x="11244" y="27571"/>
                  <a:pt x="11821" y="26933"/>
                  <a:pt x="12429" y="26255"/>
                </a:cubicBezTo>
                <a:cubicBezTo>
                  <a:pt x="13896" y="24627"/>
                  <a:pt x="15413" y="22942"/>
                  <a:pt x="16133" y="20939"/>
                </a:cubicBezTo>
                <a:cubicBezTo>
                  <a:pt x="17337" y="17606"/>
                  <a:pt x="17683" y="14494"/>
                  <a:pt x="18048" y="11202"/>
                </a:cubicBezTo>
                <a:cubicBezTo>
                  <a:pt x="18166" y="10132"/>
                  <a:pt x="18288" y="9027"/>
                  <a:pt x="18442" y="7906"/>
                </a:cubicBezTo>
                <a:cubicBezTo>
                  <a:pt x="18524" y="7303"/>
                  <a:pt x="18528" y="6632"/>
                  <a:pt x="18531" y="5922"/>
                </a:cubicBezTo>
                <a:cubicBezTo>
                  <a:pt x="18538" y="4895"/>
                  <a:pt x="18544" y="3832"/>
                  <a:pt x="18808" y="3060"/>
                </a:cubicBezTo>
                <a:cubicBezTo>
                  <a:pt x="19005" y="2484"/>
                  <a:pt x="19502" y="1793"/>
                  <a:pt x="19942" y="1188"/>
                </a:cubicBezTo>
                <a:cubicBezTo>
                  <a:pt x="20166" y="879"/>
                  <a:pt x="20377" y="586"/>
                  <a:pt x="20548" y="313"/>
                </a:cubicBezTo>
                <a:lnTo>
                  <a:pt x="200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 rot="1783285" flipH="1">
            <a:off x="-385508" y="-1243295"/>
            <a:ext cx="1031077" cy="3132372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8143200" y="-478825"/>
            <a:ext cx="1214376" cy="4636445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20000" y="2195100"/>
            <a:ext cx="4337700" cy="146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78725"/>
            <a:ext cx="5067600" cy="100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20000" y="3676775"/>
            <a:ext cx="5067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 rot="-1055101">
            <a:off x="-960243" y="-611114"/>
            <a:ext cx="1615770" cy="1821365"/>
          </a:xfrm>
          <a:custGeom>
            <a:avLst/>
            <a:gdLst/>
            <a:ahLst/>
            <a:cxnLst/>
            <a:rect l="l" t="t" r="r" b="b"/>
            <a:pathLst>
              <a:path w="37849" h="42665" extrusionOk="0">
                <a:moveTo>
                  <a:pt x="34362" y="0"/>
                </a:moveTo>
                <a:lnTo>
                  <a:pt x="33773" y="93"/>
                </a:lnTo>
                <a:cubicBezTo>
                  <a:pt x="34056" y="1905"/>
                  <a:pt x="34542" y="3747"/>
                  <a:pt x="35013" y="5527"/>
                </a:cubicBezTo>
                <a:cubicBezTo>
                  <a:pt x="36102" y="9655"/>
                  <a:pt x="37231" y="13926"/>
                  <a:pt x="35928" y="18232"/>
                </a:cubicBezTo>
                <a:cubicBezTo>
                  <a:pt x="35529" y="19551"/>
                  <a:pt x="34523" y="20491"/>
                  <a:pt x="33457" y="21485"/>
                </a:cubicBezTo>
                <a:cubicBezTo>
                  <a:pt x="32444" y="22433"/>
                  <a:pt x="31395" y="23413"/>
                  <a:pt x="30832" y="24782"/>
                </a:cubicBezTo>
                <a:cubicBezTo>
                  <a:pt x="30549" y="25465"/>
                  <a:pt x="30345" y="26252"/>
                  <a:pt x="30148" y="27012"/>
                </a:cubicBezTo>
                <a:cubicBezTo>
                  <a:pt x="29644" y="28943"/>
                  <a:pt x="29125" y="30943"/>
                  <a:pt x="27289" y="31663"/>
                </a:cubicBezTo>
                <a:cubicBezTo>
                  <a:pt x="26513" y="31966"/>
                  <a:pt x="24388" y="32404"/>
                  <a:pt x="21693" y="32960"/>
                </a:cubicBezTo>
                <a:cubicBezTo>
                  <a:pt x="13788" y="34588"/>
                  <a:pt x="1841" y="37048"/>
                  <a:pt x="288" y="40651"/>
                </a:cubicBezTo>
                <a:cubicBezTo>
                  <a:pt x="1" y="41315"/>
                  <a:pt x="64" y="41993"/>
                  <a:pt x="479" y="42664"/>
                </a:cubicBezTo>
                <a:lnTo>
                  <a:pt x="985" y="42352"/>
                </a:lnTo>
                <a:cubicBezTo>
                  <a:pt x="672" y="41848"/>
                  <a:pt x="626" y="41371"/>
                  <a:pt x="834" y="40885"/>
                </a:cubicBezTo>
                <a:cubicBezTo>
                  <a:pt x="2265" y="37569"/>
                  <a:pt x="14502" y="35049"/>
                  <a:pt x="21811" y="33542"/>
                </a:cubicBezTo>
                <a:cubicBezTo>
                  <a:pt x="24532" y="32982"/>
                  <a:pt x="26684" y="32539"/>
                  <a:pt x="27506" y="32216"/>
                </a:cubicBezTo>
                <a:cubicBezTo>
                  <a:pt x="29624" y="31387"/>
                  <a:pt x="30207" y="29141"/>
                  <a:pt x="30723" y="27160"/>
                </a:cubicBezTo>
                <a:cubicBezTo>
                  <a:pt x="30924" y="26387"/>
                  <a:pt x="31112" y="25653"/>
                  <a:pt x="31378" y="25008"/>
                </a:cubicBezTo>
                <a:cubicBezTo>
                  <a:pt x="31894" y="23758"/>
                  <a:pt x="32895" y="22824"/>
                  <a:pt x="33862" y="21920"/>
                </a:cubicBezTo>
                <a:cubicBezTo>
                  <a:pt x="34937" y="20916"/>
                  <a:pt x="36053" y="19876"/>
                  <a:pt x="36496" y="18403"/>
                </a:cubicBezTo>
                <a:cubicBezTo>
                  <a:pt x="37849" y="13938"/>
                  <a:pt x="36698" y="9587"/>
                  <a:pt x="35585" y="5376"/>
                </a:cubicBezTo>
                <a:cubicBezTo>
                  <a:pt x="35119" y="3609"/>
                  <a:pt x="34638" y="1784"/>
                  <a:pt x="343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10800000" flipH="1">
            <a:off x="7641225" y="-691372"/>
            <a:ext cx="1756619" cy="2076077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8145456" y="-66021"/>
            <a:ext cx="1756619" cy="2322794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 rot="-1794915">
            <a:off x="-1502546" y="-638410"/>
            <a:ext cx="2293282" cy="2585085"/>
          </a:xfrm>
          <a:custGeom>
            <a:avLst/>
            <a:gdLst/>
            <a:ahLst/>
            <a:cxnLst/>
            <a:rect l="l" t="t" r="r" b="b"/>
            <a:pathLst>
              <a:path w="37849" h="42665" extrusionOk="0">
                <a:moveTo>
                  <a:pt x="34362" y="0"/>
                </a:moveTo>
                <a:lnTo>
                  <a:pt x="33773" y="93"/>
                </a:lnTo>
                <a:cubicBezTo>
                  <a:pt x="34056" y="1905"/>
                  <a:pt x="34542" y="3747"/>
                  <a:pt x="35013" y="5527"/>
                </a:cubicBezTo>
                <a:cubicBezTo>
                  <a:pt x="36102" y="9655"/>
                  <a:pt x="37231" y="13926"/>
                  <a:pt x="35928" y="18232"/>
                </a:cubicBezTo>
                <a:cubicBezTo>
                  <a:pt x="35529" y="19551"/>
                  <a:pt x="34523" y="20491"/>
                  <a:pt x="33457" y="21485"/>
                </a:cubicBezTo>
                <a:cubicBezTo>
                  <a:pt x="32444" y="22433"/>
                  <a:pt x="31395" y="23413"/>
                  <a:pt x="30832" y="24782"/>
                </a:cubicBezTo>
                <a:cubicBezTo>
                  <a:pt x="30549" y="25465"/>
                  <a:pt x="30345" y="26252"/>
                  <a:pt x="30148" y="27012"/>
                </a:cubicBezTo>
                <a:cubicBezTo>
                  <a:pt x="29644" y="28943"/>
                  <a:pt x="29125" y="30943"/>
                  <a:pt x="27289" y="31663"/>
                </a:cubicBezTo>
                <a:cubicBezTo>
                  <a:pt x="26513" y="31966"/>
                  <a:pt x="24388" y="32404"/>
                  <a:pt x="21693" y="32960"/>
                </a:cubicBezTo>
                <a:cubicBezTo>
                  <a:pt x="13788" y="34588"/>
                  <a:pt x="1841" y="37048"/>
                  <a:pt x="288" y="40651"/>
                </a:cubicBezTo>
                <a:cubicBezTo>
                  <a:pt x="1" y="41315"/>
                  <a:pt x="64" y="41993"/>
                  <a:pt x="479" y="42664"/>
                </a:cubicBezTo>
                <a:lnTo>
                  <a:pt x="985" y="42352"/>
                </a:lnTo>
                <a:cubicBezTo>
                  <a:pt x="672" y="41848"/>
                  <a:pt x="626" y="41371"/>
                  <a:pt x="834" y="40885"/>
                </a:cubicBezTo>
                <a:cubicBezTo>
                  <a:pt x="2265" y="37569"/>
                  <a:pt x="14502" y="35049"/>
                  <a:pt x="21811" y="33542"/>
                </a:cubicBezTo>
                <a:cubicBezTo>
                  <a:pt x="24532" y="32982"/>
                  <a:pt x="26684" y="32539"/>
                  <a:pt x="27506" y="32216"/>
                </a:cubicBezTo>
                <a:cubicBezTo>
                  <a:pt x="29624" y="31387"/>
                  <a:pt x="30207" y="29141"/>
                  <a:pt x="30723" y="27160"/>
                </a:cubicBezTo>
                <a:cubicBezTo>
                  <a:pt x="30924" y="26387"/>
                  <a:pt x="31112" y="25653"/>
                  <a:pt x="31378" y="25008"/>
                </a:cubicBezTo>
                <a:cubicBezTo>
                  <a:pt x="31894" y="23758"/>
                  <a:pt x="32895" y="22824"/>
                  <a:pt x="33862" y="21920"/>
                </a:cubicBezTo>
                <a:cubicBezTo>
                  <a:pt x="34937" y="20916"/>
                  <a:pt x="36053" y="19876"/>
                  <a:pt x="36496" y="18403"/>
                </a:cubicBezTo>
                <a:cubicBezTo>
                  <a:pt x="37849" y="13938"/>
                  <a:pt x="36698" y="9587"/>
                  <a:pt x="35585" y="5376"/>
                </a:cubicBezTo>
                <a:cubicBezTo>
                  <a:pt x="35119" y="3609"/>
                  <a:pt x="34638" y="1784"/>
                  <a:pt x="343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8555291" y="-912025"/>
            <a:ext cx="1031060" cy="3132321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7852681" y="-293879"/>
            <a:ext cx="2074359" cy="2202022"/>
          </a:xfrm>
          <a:custGeom>
            <a:avLst/>
            <a:gdLst/>
            <a:ahLst/>
            <a:cxnLst/>
            <a:rect l="l" t="t" r="r" b="b"/>
            <a:pathLst>
              <a:path w="34236" h="36343" extrusionOk="0">
                <a:moveTo>
                  <a:pt x="3454" y="1"/>
                </a:moveTo>
                <a:cubicBezTo>
                  <a:pt x="3217" y="564"/>
                  <a:pt x="2938" y="1179"/>
                  <a:pt x="2639" y="1830"/>
                </a:cubicBezTo>
                <a:cubicBezTo>
                  <a:pt x="1527" y="4274"/>
                  <a:pt x="142" y="7317"/>
                  <a:pt x="59" y="9762"/>
                </a:cubicBezTo>
                <a:cubicBezTo>
                  <a:pt x="0" y="11502"/>
                  <a:pt x="1556" y="12976"/>
                  <a:pt x="3064" y="14400"/>
                </a:cubicBezTo>
                <a:cubicBezTo>
                  <a:pt x="3840" y="15137"/>
                  <a:pt x="4573" y="15831"/>
                  <a:pt x="5057" y="16529"/>
                </a:cubicBezTo>
                <a:cubicBezTo>
                  <a:pt x="6529" y="18670"/>
                  <a:pt x="7191" y="20552"/>
                  <a:pt x="8033" y="22936"/>
                </a:cubicBezTo>
                <a:cubicBezTo>
                  <a:pt x="8139" y="23239"/>
                  <a:pt x="8247" y="23548"/>
                  <a:pt x="8359" y="23864"/>
                </a:cubicBezTo>
                <a:cubicBezTo>
                  <a:pt x="9224" y="26292"/>
                  <a:pt x="11151" y="26950"/>
                  <a:pt x="13386" y="27710"/>
                </a:cubicBezTo>
                <a:cubicBezTo>
                  <a:pt x="13866" y="27875"/>
                  <a:pt x="14362" y="28045"/>
                  <a:pt x="14866" y="28240"/>
                </a:cubicBezTo>
                <a:cubicBezTo>
                  <a:pt x="17859" y="29391"/>
                  <a:pt x="20803" y="30760"/>
                  <a:pt x="23653" y="32082"/>
                </a:cubicBezTo>
                <a:cubicBezTo>
                  <a:pt x="25511" y="32943"/>
                  <a:pt x="27435" y="33839"/>
                  <a:pt x="29354" y="34665"/>
                </a:cubicBezTo>
                <a:cubicBezTo>
                  <a:pt x="29919" y="34905"/>
                  <a:pt x="30561" y="35099"/>
                  <a:pt x="31238" y="35306"/>
                </a:cubicBezTo>
                <a:cubicBezTo>
                  <a:pt x="32202" y="35599"/>
                  <a:pt x="33199" y="35901"/>
                  <a:pt x="33929" y="36342"/>
                </a:cubicBezTo>
                <a:lnTo>
                  <a:pt x="34235" y="35832"/>
                </a:lnTo>
                <a:cubicBezTo>
                  <a:pt x="33443" y="35355"/>
                  <a:pt x="32409" y="35040"/>
                  <a:pt x="31413" y="34736"/>
                </a:cubicBezTo>
                <a:cubicBezTo>
                  <a:pt x="30748" y="34536"/>
                  <a:pt x="30123" y="34345"/>
                  <a:pt x="29591" y="34118"/>
                </a:cubicBezTo>
                <a:cubicBezTo>
                  <a:pt x="27679" y="33296"/>
                  <a:pt x="25757" y="32404"/>
                  <a:pt x="23902" y="31542"/>
                </a:cubicBezTo>
                <a:cubicBezTo>
                  <a:pt x="21044" y="30216"/>
                  <a:pt x="18090" y="28845"/>
                  <a:pt x="15079" y="27684"/>
                </a:cubicBezTo>
                <a:cubicBezTo>
                  <a:pt x="14566" y="27486"/>
                  <a:pt x="14063" y="27315"/>
                  <a:pt x="13576" y="27151"/>
                </a:cubicBezTo>
                <a:cubicBezTo>
                  <a:pt x="11405" y="26407"/>
                  <a:pt x="9688" y="25822"/>
                  <a:pt x="8918" y="23667"/>
                </a:cubicBezTo>
                <a:cubicBezTo>
                  <a:pt x="8806" y="23351"/>
                  <a:pt x="8698" y="23042"/>
                  <a:pt x="8592" y="22743"/>
                </a:cubicBezTo>
                <a:cubicBezTo>
                  <a:pt x="7770" y="20410"/>
                  <a:pt x="7062" y="18397"/>
                  <a:pt x="5543" y="16193"/>
                </a:cubicBezTo>
                <a:cubicBezTo>
                  <a:pt x="5027" y="15443"/>
                  <a:pt x="4271" y="14725"/>
                  <a:pt x="3471" y="13969"/>
                </a:cubicBezTo>
                <a:cubicBezTo>
                  <a:pt x="2060" y="12633"/>
                  <a:pt x="603" y="11255"/>
                  <a:pt x="652" y="9781"/>
                </a:cubicBezTo>
                <a:cubicBezTo>
                  <a:pt x="730" y="7455"/>
                  <a:pt x="2089" y="4475"/>
                  <a:pt x="3182" y="2077"/>
                </a:cubicBezTo>
                <a:cubicBezTo>
                  <a:pt x="3481" y="1422"/>
                  <a:pt x="3761" y="800"/>
                  <a:pt x="4001" y="234"/>
                </a:cubicBezTo>
                <a:lnTo>
                  <a:pt x="345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1291314" y="2203402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title" idx="2"/>
          </p:nvPr>
        </p:nvSpPr>
        <p:spPr>
          <a:xfrm>
            <a:off x="5110086" y="2203402"/>
            <a:ext cx="27426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5110088" y="2786250"/>
            <a:ext cx="27426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3"/>
          </p:nvPr>
        </p:nvSpPr>
        <p:spPr>
          <a:xfrm>
            <a:off x="1291312" y="2786250"/>
            <a:ext cx="2742600" cy="101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title" idx="4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 flipH="1">
            <a:off x="-243963" y="-245773"/>
            <a:ext cx="855913" cy="2600230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/>
          <p:nvPr/>
        </p:nvSpPr>
        <p:spPr>
          <a:xfrm flipH="1">
            <a:off x="8071540" y="-278604"/>
            <a:ext cx="1383960" cy="932103"/>
          </a:xfrm>
          <a:custGeom>
            <a:avLst/>
            <a:gdLst/>
            <a:ahLst/>
            <a:cxnLst/>
            <a:rect l="l" t="t" r="r" b="b"/>
            <a:pathLst>
              <a:path w="31345" h="15587" extrusionOk="0">
                <a:moveTo>
                  <a:pt x="30788" y="0"/>
                </a:moveTo>
                <a:cubicBezTo>
                  <a:pt x="30548" y="648"/>
                  <a:pt x="30314" y="1315"/>
                  <a:pt x="30074" y="2000"/>
                </a:cubicBezTo>
                <a:cubicBezTo>
                  <a:pt x="29285" y="4244"/>
                  <a:pt x="28473" y="6566"/>
                  <a:pt x="27396" y="8520"/>
                </a:cubicBezTo>
                <a:cubicBezTo>
                  <a:pt x="26219" y="10665"/>
                  <a:pt x="23851" y="11484"/>
                  <a:pt x="21561" y="12277"/>
                </a:cubicBezTo>
                <a:cubicBezTo>
                  <a:pt x="21182" y="12408"/>
                  <a:pt x="20804" y="12540"/>
                  <a:pt x="20436" y="12675"/>
                </a:cubicBezTo>
                <a:cubicBezTo>
                  <a:pt x="16907" y="13975"/>
                  <a:pt x="13844" y="14991"/>
                  <a:pt x="10468" y="14991"/>
                </a:cubicBezTo>
                <a:cubicBezTo>
                  <a:pt x="9863" y="14991"/>
                  <a:pt x="9249" y="14958"/>
                  <a:pt x="8619" y="14889"/>
                </a:cubicBezTo>
                <a:cubicBezTo>
                  <a:pt x="7491" y="14764"/>
                  <a:pt x="6267" y="14452"/>
                  <a:pt x="5086" y="14148"/>
                </a:cubicBezTo>
                <a:cubicBezTo>
                  <a:pt x="3486" y="13740"/>
                  <a:pt x="1837" y="13311"/>
                  <a:pt x="291" y="13311"/>
                </a:cubicBezTo>
                <a:cubicBezTo>
                  <a:pt x="193" y="13311"/>
                  <a:pt x="97" y="13313"/>
                  <a:pt x="0" y="13316"/>
                </a:cubicBezTo>
                <a:lnTo>
                  <a:pt x="20" y="13908"/>
                </a:lnTo>
                <a:cubicBezTo>
                  <a:pt x="99" y="13906"/>
                  <a:pt x="180" y="13905"/>
                  <a:pt x="260" y="13905"/>
                </a:cubicBezTo>
                <a:cubicBezTo>
                  <a:pt x="1737" y="13905"/>
                  <a:pt x="3366" y="14319"/>
                  <a:pt x="4938" y="14725"/>
                </a:cubicBezTo>
                <a:cubicBezTo>
                  <a:pt x="6142" y="15030"/>
                  <a:pt x="7385" y="15349"/>
                  <a:pt x="8554" y="15478"/>
                </a:cubicBezTo>
                <a:cubicBezTo>
                  <a:pt x="9211" y="15550"/>
                  <a:pt x="9853" y="15586"/>
                  <a:pt x="10484" y="15586"/>
                </a:cubicBezTo>
                <a:cubicBezTo>
                  <a:pt x="13945" y="15586"/>
                  <a:pt x="17057" y="14553"/>
                  <a:pt x="20643" y="13234"/>
                </a:cubicBezTo>
                <a:cubicBezTo>
                  <a:pt x="21004" y="13099"/>
                  <a:pt x="21380" y="12971"/>
                  <a:pt x="21758" y="12839"/>
                </a:cubicBezTo>
                <a:cubicBezTo>
                  <a:pt x="24041" y="12047"/>
                  <a:pt x="26627" y="11152"/>
                  <a:pt x="27917" y="8806"/>
                </a:cubicBezTo>
                <a:cubicBezTo>
                  <a:pt x="29015" y="6810"/>
                  <a:pt x="29838" y="4464"/>
                  <a:pt x="30633" y="2194"/>
                </a:cubicBezTo>
                <a:cubicBezTo>
                  <a:pt x="30873" y="1516"/>
                  <a:pt x="31107" y="849"/>
                  <a:pt x="31344" y="207"/>
                </a:cubicBezTo>
                <a:lnTo>
                  <a:pt x="307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/>
          <p:nvPr/>
        </p:nvSpPr>
        <p:spPr>
          <a:xfrm flipH="1">
            <a:off x="7717305" y="-93375"/>
            <a:ext cx="1730072" cy="2044587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720000" y="1650200"/>
            <a:ext cx="3876000" cy="23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 rot="880749">
            <a:off x="-109876" y="-360103"/>
            <a:ext cx="1253609" cy="3696848"/>
          </a:xfrm>
          <a:custGeom>
            <a:avLst/>
            <a:gdLst/>
            <a:ahLst/>
            <a:cxnLst/>
            <a:rect l="l" t="t" r="r" b="b"/>
            <a:pathLst>
              <a:path w="20548" h="52504" extrusionOk="0">
                <a:moveTo>
                  <a:pt x="20041" y="0"/>
                </a:moveTo>
                <a:cubicBezTo>
                  <a:pt x="19883" y="254"/>
                  <a:pt x="19679" y="536"/>
                  <a:pt x="19462" y="839"/>
                </a:cubicBezTo>
                <a:cubicBezTo>
                  <a:pt x="18998" y="1480"/>
                  <a:pt x="18472" y="2208"/>
                  <a:pt x="18245" y="2868"/>
                </a:cubicBezTo>
                <a:cubicBezTo>
                  <a:pt x="17949" y="3734"/>
                  <a:pt x="17946" y="4842"/>
                  <a:pt x="17939" y="5918"/>
                </a:cubicBezTo>
                <a:cubicBezTo>
                  <a:pt x="17935" y="6609"/>
                  <a:pt x="17932" y="7264"/>
                  <a:pt x="17853" y="7823"/>
                </a:cubicBezTo>
                <a:cubicBezTo>
                  <a:pt x="17699" y="8955"/>
                  <a:pt x="17577" y="10063"/>
                  <a:pt x="17455" y="11136"/>
                </a:cubicBezTo>
                <a:cubicBezTo>
                  <a:pt x="17097" y="14395"/>
                  <a:pt x="16755" y="17471"/>
                  <a:pt x="15577" y="20738"/>
                </a:cubicBezTo>
                <a:cubicBezTo>
                  <a:pt x="14893" y="22630"/>
                  <a:pt x="13415" y="24272"/>
                  <a:pt x="11988" y="25860"/>
                </a:cubicBezTo>
                <a:cubicBezTo>
                  <a:pt x="11399" y="26511"/>
                  <a:pt x="10790" y="27190"/>
                  <a:pt x="10257" y="27864"/>
                </a:cubicBezTo>
                <a:cubicBezTo>
                  <a:pt x="9554" y="28752"/>
                  <a:pt x="8781" y="29647"/>
                  <a:pt x="8034" y="30515"/>
                </a:cubicBezTo>
                <a:cubicBezTo>
                  <a:pt x="6487" y="32308"/>
                  <a:pt x="4889" y="34160"/>
                  <a:pt x="3692" y="36177"/>
                </a:cubicBezTo>
                <a:cubicBezTo>
                  <a:pt x="2346" y="38447"/>
                  <a:pt x="1810" y="41539"/>
                  <a:pt x="1340" y="44266"/>
                </a:cubicBezTo>
                <a:cubicBezTo>
                  <a:pt x="1198" y="45079"/>
                  <a:pt x="1063" y="45848"/>
                  <a:pt x="915" y="46579"/>
                </a:cubicBezTo>
                <a:cubicBezTo>
                  <a:pt x="718" y="47536"/>
                  <a:pt x="590" y="48513"/>
                  <a:pt x="464" y="49460"/>
                </a:cubicBezTo>
                <a:cubicBezTo>
                  <a:pt x="336" y="50428"/>
                  <a:pt x="204" y="51424"/>
                  <a:pt x="1" y="52382"/>
                </a:cubicBezTo>
                <a:lnTo>
                  <a:pt x="583" y="52503"/>
                </a:lnTo>
                <a:cubicBezTo>
                  <a:pt x="790" y="51527"/>
                  <a:pt x="921" y="50516"/>
                  <a:pt x="1053" y="49539"/>
                </a:cubicBezTo>
                <a:cubicBezTo>
                  <a:pt x="1175" y="48601"/>
                  <a:pt x="1303" y="47634"/>
                  <a:pt x="1494" y="46697"/>
                </a:cubicBezTo>
                <a:cubicBezTo>
                  <a:pt x="1648" y="45957"/>
                  <a:pt x="1780" y="45184"/>
                  <a:pt x="1922" y="44365"/>
                </a:cubicBezTo>
                <a:cubicBezTo>
                  <a:pt x="2386" y="41690"/>
                  <a:pt x="2912" y="38657"/>
                  <a:pt x="4202" y="36482"/>
                </a:cubicBezTo>
                <a:cubicBezTo>
                  <a:pt x="5373" y="34509"/>
                  <a:pt x="6955" y="32673"/>
                  <a:pt x="8485" y="30900"/>
                </a:cubicBezTo>
                <a:cubicBezTo>
                  <a:pt x="9235" y="30032"/>
                  <a:pt x="10011" y="29130"/>
                  <a:pt x="10722" y="28232"/>
                </a:cubicBezTo>
                <a:cubicBezTo>
                  <a:pt x="11244" y="27571"/>
                  <a:pt x="11821" y="26933"/>
                  <a:pt x="12429" y="26255"/>
                </a:cubicBezTo>
                <a:cubicBezTo>
                  <a:pt x="13896" y="24627"/>
                  <a:pt x="15413" y="22942"/>
                  <a:pt x="16133" y="20939"/>
                </a:cubicBezTo>
                <a:cubicBezTo>
                  <a:pt x="17337" y="17606"/>
                  <a:pt x="17683" y="14494"/>
                  <a:pt x="18048" y="11202"/>
                </a:cubicBezTo>
                <a:cubicBezTo>
                  <a:pt x="18166" y="10132"/>
                  <a:pt x="18288" y="9027"/>
                  <a:pt x="18442" y="7906"/>
                </a:cubicBezTo>
                <a:cubicBezTo>
                  <a:pt x="18524" y="7303"/>
                  <a:pt x="18528" y="6632"/>
                  <a:pt x="18531" y="5922"/>
                </a:cubicBezTo>
                <a:cubicBezTo>
                  <a:pt x="18538" y="4895"/>
                  <a:pt x="18544" y="3832"/>
                  <a:pt x="18808" y="3060"/>
                </a:cubicBezTo>
                <a:cubicBezTo>
                  <a:pt x="19005" y="2484"/>
                  <a:pt x="19502" y="1793"/>
                  <a:pt x="19942" y="1188"/>
                </a:cubicBezTo>
                <a:cubicBezTo>
                  <a:pt x="20166" y="879"/>
                  <a:pt x="20377" y="586"/>
                  <a:pt x="20548" y="313"/>
                </a:cubicBezTo>
                <a:lnTo>
                  <a:pt x="200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9"/>
          <p:cNvSpPr/>
          <p:nvPr/>
        </p:nvSpPr>
        <p:spPr>
          <a:xfrm rot="1966325" flipH="1">
            <a:off x="-97652" y="-885201"/>
            <a:ext cx="1064941" cy="3438159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8448000" y="-771525"/>
            <a:ext cx="1214376" cy="4002640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20000" y="1240186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2241550" y="2221513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/>
          <p:nvPr/>
        </p:nvSpPr>
        <p:spPr>
          <a:xfrm flipH="1">
            <a:off x="-243963" y="-169573"/>
            <a:ext cx="855913" cy="2600230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4"/>
          <p:cNvSpPr/>
          <p:nvPr/>
        </p:nvSpPr>
        <p:spPr>
          <a:xfrm flipH="1">
            <a:off x="7919140" y="-278604"/>
            <a:ext cx="1383960" cy="932103"/>
          </a:xfrm>
          <a:custGeom>
            <a:avLst/>
            <a:gdLst/>
            <a:ahLst/>
            <a:cxnLst/>
            <a:rect l="l" t="t" r="r" b="b"/>
            <a:pathLst>
              <a:path w="31345" h="15587" extrusionOk="0">
                <a:moveTo>
                  <a:pt x="30788" y="0"/>
                </a:moveTo>
                <a:cubicBezTo>
                  <a:pt x="30548" y="648"/>
                  <a:pt x="30314" y="1315"/>
                  <a:pt x="30074" y="2000"/>
                </a:cubicBezTo>
                <a:cubicBezTo>
                  <a:pt x="29285" y="4244"/>
                  <a:pt x="28473" y="6566"/>
                  <a:pt x="27396" y="8520"/>
                </a:cubicBezTo>
                <a:cubicBezTo>
                  <a:pt x="26219" y="10665"/>
                  <a:pt x="23851" y="11484"/>
                  <a:pt x="21561" y="12277"/>
                </a:cubicBezTo>
                <a:cubicBezTo>
                  <a:pt x="21182" y="12408"/>
                  <a:pt x="20804" y="12540"/>
                  <a:pt x="20436" y="12675"/>
                </a:cubicBezTo>
                <a:cubicBezTo>
                  <a:pt x="16907" y="13975"/>
                  <a:pt x="13844" y="14991"/>
                  <a:pt x="10468" y="14991"/>
                </a:cubicBezTo>
                <a:cubicBezTo>
                  <a:pt x="9863" y="14991"/>
                  <a:pt x="9249" y="14958"/>
                  <a:pt x="8619" y="14889"/>
                </a:cubicBezTo>
                <a:cubicBezTo>
                  <a:pt x="7491" y="14764"/>
                  <a:pt x="6267" y="14452"/>
                  <a:pt x="5086" y="14148"/>
                </a:cubicBezTo>
                <a:cubicBezTo>
                  <a:pt x="3486" y="13740"/>
                  <a:pt x="1837" y="13311"/>
                  <a:pt x="291" y="13311"/>
                </a:cubicBezTo>
                <a:cubicBezTo>
                  <a:pt x="193" y="13311"/>
                  <a:pt x="97" y="13313"/>
                  <a:pt x="0" y="13316"/>
                </a:cubicBezTo>
                <a:lnTo>
                  <a:pt x="20" y="13908"/>
                </a:lnTo>
                <a:cubicBezTo>
                  <a:pt x="99" y="13906"/>
                  <a:pt x="180" y="13905"/>
                  <a:pt x="260" y="13905"/>
                </a:cubicBezTo>
                <a:cubicBezTo>
                  <a:pt x="1737" y="13905"/>
                  <a:pt x="3366" y="14319"/>
                  <a:pt x="4938" y="14725"/>
                </a:cubicBezTo>
                <a:cubicBezTo>
                  <a:pt x="6142" y="15030"/>
                  <a:pt x="7385" y="15349"/>
                  <a:pt x="8554" y="15478"/>
                </a:cubicBezTo>
                <a:cubicBezTo>
                  <a:pt x="9211" y="15550"/>
                  <a:pt x="9853" y="15586"/>
                  <a:pt x="10484" y="15586"/>
                </a:cubicBezTo>
                <a:cubicBezTo>
                  <a:pt x="13945" y="15586"/>
                  <a:pt x="17057" y="14553"/>
                  <a:pt x="20643" y="13234"/>
                </a:cubicBezTo>
                <a:cubicBezTo>
                  <a:pt x="21004" y="13099"/>
                  <a:pt x="21380" y="12971"/>
                  <a:pt x="21758" y="12839"/>
                </a:cubicBezTo>
                <a:cubicBezTo>
                  <a:pt x="24041" y="12047"/>
                  <a:pt x="26627" y="11152"/>
                  <a:pt x="27917" y="8806"/>
                </a:cubicBezTo>
                <a:cubicBezTo>
                  <a:pt x="29015" y="6810"/>
                  <a:pt x="29838" y="4464"/>
                  <a:pt x="30633" y="2194"/>
                </a:cubicBezTo>
                <a:cubicBezTo>
                  <a:pt x="30873" y="1516"/>
                  <a:pt x="31107" y="849"/>
                  <a:pt x="31344" y="207"/>
                </a:cubicBezTo>
                <a:lnTo>
                  <a:pt x="3078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4"/>
          <p:cNvSpPr/>
          <p:nvPr/>
        </p:nvSpPr>
        <p:spPr>
          <a:xfrm flipH="1">
            <a:off x="7564905" y="-93375"/>
            <a:ext cx="1730072" cy="2044587"/>
          </a:xfrm>
          <a:custGeom>
            <a:avLst/>
            <a:gdLst/>
            <a:ahLst/>
            <a:cxnLst/>
            <a:rect l="l" t="t" r="r" b="b"/>
            <a:pathLst>
              <a:path w="39184" h="46310" extrusionOk="0">
                <a:moveTo>
                  <a:pt x="38660" y="1"/>
                </a:moveTo>
                <a:cubicBezTo>
                  <a:pt x="37555" y="2041"/>
                  <a:pt x="37032" y="3857"/>
                  <a:pt x="36509" y="5853"/>
                </a:cubicBezTo>
                <a:cubicBezTo>
                  <a:pt x="36404" y="6254"/>
                  <a:pt x="36325" y="6689"/>
                  <a:pt x="36246" y="7109"/>
                </a:cubicBezTo>
                <a:cubicBezTo>
                  <a:pt x="36111" y="7863"/>
                  <a:pt x="35967" y="8639"/>
                  <a:pt x="35677" y="9251"/>
                </a:cubicBezTo>
                <a:cubicBezTo>
                  <a:pt x="35367" y="9896"/>
                  <a:pt x="34772" y="10478"/>
                  <a:pt x="34196" y="11041"/>
                </a:cubicBezTo>
                <a:cubicBezTo>
                  <a:pt x="33970" y="11265"/>
                  <a:pt x="33733" y="11495"/>
                  <a:pt x="33522" y="11725"/>
                </a:cubicBezTo>
                <a:cubicBezTo>
                  <a:pt x="32722" y="12590"/>
                  <a:pt x="32022" y="13501"/>
                  <a:pt x="31345" y="14386"/>
                </a:cubicBezTo>
                <a:cubicBezTo>
                  <a:pt x="30970" y="14877"/>
                  <a:pt x="30578" y="15384"/>
                  <a:pt x="30180" y="15873"/>
                </a:cubicBezTo>
                <a:cubicBezTo>
                  <a:pt x="29654" y="16521"/>
                  <a:pt x="28999" y="17068"/>
                  <a:pt x="28308" y="17646"/>
                </a:cubicBezTo>
                <a:cubicBezTo>
                  <a:pt x="27729" y="18133"/>
                  <a:pt x="27127" y="18636"/>
                  <a:pt x="26611" y="19206"/>
                </a:cubicBezTo>
                <a:cubicBezTo>
                  <a:pt x="26433" y="19400"/>
                  <a:pt x="26259" y="19588"/>
                  <a:pt x="26084" y="19775"/>
                </a:cubicBezTo>
                <a:cubicBezTo>
                  <a:pt x="25071" y="20871"/>
                  <a:pt x="24114" y="21903"/>
                  <a:pt x="23509" y="23196"/>
                </a:cubicBezTo>
                <a:cubicBezTo>
                  <a:pt x="23031" y="24219"/>
                  <a:pt x="22686" y="25367"/>
                  <a:pt x="22351" y="26480"/>
                </a:cubicBezTo>
                <a:cubicBezTo>
                  <a:pt x="21871" y="28075"/>
                  <a:pt x="21373" y="29723"/>
                  <a:pt x="20489" y="30983"/>
                </a:cubicBezTo>
                <a:cubicBezTo>
                  <a:pt x="19179" y="32852"/>
                  <a:pt x="17054" y="34102"/>
                  <a:pt x="15005" y="35312"/>
                </a:cubicBezTo>
                <a:cubicBezTo>
                  <a:pt x="14287" y="35734"/>
                  <a:pt x="13610" y="36131"/>
                  <a:pt x="12965" y="36555"/>
                </a:cubicBezTo>
                <a:cubicBezTo>
                  <a:pt x="11067" y="37806"/>
                  <a:pt x="9231" y="39188"/>
                  <a:pt x="7455" y="40526"/>
                </a:cubicBezTo>
                <a:cubicBezTo>
                  <a:pt x="6070" y="41569"/>
                  <a:pt x="4639" y="42648"/>
                  <a:pt x="3195" y="43648"/>
                </a:cubicBezTo>
                <a:cubicBezTo>
                  <a:pt x="2251" y="44306"/>
                  <a:pt x="1132" y="45073"/>
                  <a:pt x="1" y="45809"/>
                </a:cubicBezTo>
                <a:lnTo>
                  <a:pt x="323" y="46309"/>
                </a:lnTo>
                <a:cubicBezTo>
                  <a:pt x="1462" y="45566"/>
                  <a:pt x="2583" y="44796"/>
                  <a:pt x="3534" y="44138"/>
                </a:cubicBezTo>
                <a:cubicBezTo>
                  <a:pt x="4988" y="43128"/>
                  <a:pt x="6422" y="42046"/>
                  <a:pt x="7810" y="41000"/>
                </a:cubicBezTo>
                <a:cubicBezTo>
                  <a:pt x="9580" y="39668"/>
                  <a:pt x="11409" y="38289"/>
                  <a:pt x="13291" y="37052"/>
                </a:cubicBezTo>
                <a:cubicBezTo>
                  <a:pt x="13926" y="36634"/>
                  <a:pt x="14594" y="36240"/>
                  <a:pt x="15304" y="35822"/>
                </a:cubicBezTo>
                <a:cubicBezTo>
                  <a:pt x="17413" y="34582"/>
                  <a:pt x="19590" y="33295"/>
                  <a:pt x="20975" y="31325"/>
                </a:cubicBezTo>
                <a:cubicBezTo>
                  <a:pt x="21916" y="29986"/>
                  <a:pt x="22426" y="28292"/>
                  <a:pt x="22920" y="26650"/>
                </a:cubicBezTo>
                <a:cubicBezTo>
                  <a:pt x="23248" y="25558"/>
                  <a:pt x="23591" y="24430"/>
                  <a:pt x="24048" y="23446"/>
                </a:cubicBezTo>
                <a:cubicBezTo>
                  <a:pt x="24614" y="22239"/>
                  <a:pt x="25538" y="21239"/>
                  <a:pt x="26522" y="20180"/>
                </a:cubicBezTo>
                <a:cubicBezTo>
                  <a:pt x="26696" y="19992"/>
                  <a:pt x="26871" y="19801"/>
                  <a:pt x="27048" y="19608"/>
                </a:cubicBezTo>
                <a:cubicBezTo>
                  <a:pt x="27538" y="19067"/>
                  <a:pt x="28124" y="18577"/>
                  <a:pt x="28690" y="18100"/>
                </a:cubicBezTo>
                <a:cubicBezTo>
                  <a:pt x="29374" y="17531"/>
                  <a:pt x="30078" y="16939"/>
                  <a:pt x="30641" y="16248"/>
                </a:cubicBezTo>
                <a:cubicBezTo>
                  <a:pt x="31045" y="15752"/>
                  <a:pt x="31436" y="15241"/>
                  <a:pt x="31818" y="14745"/>
                </a:cubicBezTo>
                <a:cubicBezTo>
                  <a:pt x="32486" y="13873"/>
                  <a:pt x="33180" y="12972"/>
                  <a:pt x="33960" y="12127"/>
                </a:cubicBezTo>
                <a:cubicBezTo>
                  <a:pt x="34157" y="11910"/>
                  <a:pt x="34377" y="11696"/>
                  <a:pt x="34611" y="11465"/>
                </a:cubicBezTo>
                <a:cubicBezTo>
                  <a:pt x="35226" y="10867"/>
                  <a:pt x="35858" y="10248"/>
                  <a:pt x="36213" y="9508"/>
                </a:cubicBezTo>
                <a:cubicBezTo>
                  <a:pt x="36536" y="8823"/>
                  <a:pt x="36687" y="8008"/>
                  <a:pt x="36832" y="7218"/>
                </a:cubicBezTo>
                <a:cubicBezTo>
                  <a:pt x="36911" y="6787"/>
                  <a:pt x="36986" y="6383"/>
                  <a:pt x="37085" y="6001"/>
                </a:cubicBezTo>
                <a:cubicBezTo>
                  <a:pt x="37598" y="4047"/>
                  <a:pt x="38108" y="2264"/>
                  <a:pt x="39184" y="284"/>
                </a:cubicBezTo>
                <a:lnTo>
                  <a:pt x="386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1"/>
          </p:nvPr>
        </p:nvSpPr>
        <p:spPr>
          <a:xfrm>
            <a:off x="1497800" y="1489792"/>
            <a:ext cx="2486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2"/>
          </p:nvPr>
        </p:nvSpPr>
        <p:spPr>
          <a:xfrm>
            <a:off x="1497800" y="2119128"/>
            <a:ext cx="24861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hasCustomPrompt="1"/>
          </p:nvPr>
        </p:nvSpPr>
        <p:spPr>
          <a:xfrm>
            <a:off x="720000" y="1458160"/>
            <a:ext cx="798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>
            <a:spLocks noGrp="1"/>
          </p:cNvSpPr>
          <p:nvPr>
            <p:ph type="subTitle" idx="3"/>
          </p:nvPr>
        </p:nvSpPr>
        <p:spPr>
          <a:xfrm>
            <a:off x="1497800" y="3288764"/>
            <a:ext cx="2486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4"/>
          </p:nvPr>
        </p:nvSpPr>
        <p:spPr>
          <a:xfrm>
            <a:off x="1497800" y="3918099"/>
            <a:ext cx="24861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 idx="5" hasCustomPrompt="1"/>
          </p:nvPr>
        </p:nvSpPr>
        <p:spPr>
          <a:xfrm>
            <a:off x="720000" y="3257135"/>
            <a:ext cx="798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6"/>
          </p:nvPr>
        </p:nvSpPr>
        <p:spPr>
          <a:xfrm>
            <a:off x="5944800" y="1489792"/>
            <a:ext cx="2486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7"/>
          </p:nvPr>
        </p:nvSpPr>
        <p:spPr>
          <a:xfrm>
            <a:off x="5944800" y="2119127"/>
            <a:ext cx="24861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title" idx="8" hasCustomPrompt="1"/>
          </p:nvPr>
        </p:nvSpPr>
        <p:spPr>
          <a:xfrm>
            <a:off x="4986065" y="1458160"/>
            <a:ext cx="9897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89" name="Google Shape;89;p14"/>
          <p:cNvSpPr txBox="1">
            <a:spLocks noGrp="1"/>
          </p:cNvSpPr>
          <p:nvPr>
            <p:ph type="subTitle" idx="9"/>
          </p:nvPr>
        </p:nvSpPr>
        <p:spPr>
          <a:xfrm>
            <a:off x="5944800" y="3288772"/>
            <a:ext cx="2156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4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100"/>
              <a:buFont typeface="Playfair Display"/>
              <a:buNone/>
              <a:defRPr sz="21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subTitle" idx="13"/>
          </p:nvPr>
        </p:nvSpPr>
        <p:spPr>
          <a:xfrm>
            <a:off x="5944800" y="3918099"/>
            <a:ext cx="24861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14" hasCustomPrompt="1"/>
          </p:nvPr>
        </p:nvSpPr>
        <p:spPr>
          <a:xfrm>
            <a:off x="4986065" y="3257135"/>
            <a:ext cx="9897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title" idx="15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/>
          <p:nvPr/>
        </p:nvSpPr>
        <p:spPr>
          <a:xfrm rot="-784685" flipH="1">
            <a:off x="7733586" y="-364017"/>
            <a:ext cx="1244983" cy="3296521"/>
          </a:xfrm>
          <a:custGeom>
            <a:avLst/>
            <a:gdLst/>
            <a:ahLst/>
            <a:cxnLst/>
            <a:rect l="l" t="t" r="r" b="b"/>
            <a:pathLst>
              <a:path w="20548" h="52504" extrusionOk="0">
                <a:moveTo>
                  <a:pt x="20041" y="0"/>
                </a:moveTo>
                <a:cubicBezTo>
                  <a:pt x="19883" y="254"/>
                  <a:pt x="19679" y="536"/>
                  <a:pt x="19462" y="839"/>
                </a:cubicBezTo>
                <a:cubicBezTo>
                  <a:pt x="18998" y="1480"/>
                  <a:pt x="18472" y="2208"/>
                  <a:pt x="18245" y="2868"/>
                </a:cubicBezTo>
                <a:cubicBezTo>
                  <a:pt x="17949" y="3734"/>
                  <a:pt x="17946" y="4842"/>
                  <a:pt x="17939" y="5918"/>
                </a:cubicBezTo>
                <a:cubicBezTo>
                  <a:pt x="17935" y="6609"/>
                  <a:pt x="17932" y="7264"/>
                  <a:pt x="17853" y="7823"/>
                </a:cubicBezTo>
                <a:cubicBezTo>
                  <a:pt x="17699" y="8955"/>
                  <a:pt x="17577" y="10063"/>
                  <a:pt x="17455" y="11136"/>
                </a:cubicBezTo>
                <a:cubicBezTo>
                  <a:pt x="17097" y="14395"/>
                  <a:pt x="16755" y="17471"/>
                  <a:pt x="15577" y="20738"/>
                </a:cubicBezTo>
                <a:cubicBezTo>
                  <a:pt x="14893" y="22630"/>
                  <a:pt x="13415" y="24272"/>
                  <a:pt x="11988" y="25860"/>
                </a:cubicBezTo>
                <a:cubicBezTo>
                  <a:pt x="11399" y="26511"/>
                  <a:pt x="10790" y="27190"/>
                  <a:pt x="10257" y="27864"/>
                </a:cubicBezTo>
                <a:cubicBezTo>
                  <a:pt x="9554" y="28752"/>
                  <a:pt x="8781" y="29647"/>
                  <a:pt x="8034" y="30515"/>
                </a:cubicBezTo>
                <a:cubicBezTo>
                  <a:pt x="6487" y="32308"/>
                  <a:pt x="4889" y="34160"/>
                  <a:pt x="3692" y="36177"/>
                </a:cubicBezTo>
                <a:cubicBezTo>
                  <a:pt x="2346" y="38447"/>
                  <a:pt x="1810" y="41539"/>
                  <a:pt x="1340" y="44266"/>
                </a:cubicBezTo>
                <a:cubicBezTo>
                  <a:pt x="1198" y="45079"/>
                  <a:pt x="1063" y="45848"/>
                  <a:pt x="915" y="46579"/>
                </a:cubicBezTo>
                <a:cubicBezTo>
                  <a:pt x="718" y="47536"/>
                  <a:pt x="590" y="48513"/>
                  <a:pt x="464" y="49460"/>
                </a:cubicBezTo>
                <a:cubicBezTo>
                  <a:pt x="336" y="50428"/>
                  <a:pt x="204" y="51424"/>
                  <a:pt x="1" y="52382"/>
                </a:cubicBezTo>
                <a:lnTo>
                  <a:pt x="583" y="52503"/>
                </a:lnTo>
                <a:cubicBezTo>
                  <a:pt x="790" y="51527"/>
                  <a:pt x="921" y="50516"/>
                  <a:pt x="1053" y="49539"/>
                </a:cubicBezTo>
                <a:cubicBezTo>
                  <a:pt x="1175" y="48601"/>
                  <a:pt x="1303" y="47634"/>
                  <a:pt x="1494" y="46697"/>
                </a:cubicBezTo>
                <a:cubicBezTo>
                  <a:pt x="1648" y="45957"/>
                  <a:pt x="1780" y="45184"/>
                  <a:pt x="1922" y="44365"/>
                </a:cubicBezTo>
                <a:cubicBezTo>
                  <a:pt x="2386" y="41690"/>
                  <a:pt x="2912" y="38657"/>
                  <a:pt x="4202" y="36482"/>
                </a:cubicBezTo>
                <a:cubicBezTo>
                  <a:pt x="5373" y="34509"/>
                  <a:pt x="6955" y="32673"/>
                  <a:pt x="8485" y="30900"/>
                </a:cubicBezTo>
                <a:cubicBezTo>
                  <a:pt x="9235" y="30032"/>
                  <a:pt x="10011" y="29130"/>
                  <a:pt x="10722" y="28232"/>
                </a:cubicBezTo>
                <a:cubicBezTo>
                  <a:pt x="11244" y="27571"/>
                  <a:pt x="11821" y="26933"/>
                  <a:pt x="12429" y="26255"/>
                </a:cubicBezTo>
                <a:cubicBezTo>
                  <a:pt x="13896" y="24627"/>
                  <a:pt x="15413" y="22942"/>
                  <a:pt x="16133" y="20939"/>
                </a:cubicBezTo>
                <a:cubicBezTo>
                  <a:pt x="17337" y="17606"/>
                  <a:pt x="17683" y="14494"/>
                  <a:pt x="18048" y="11202"/>
                </a:cubicBezTo>
                <a:cubicBezTo>
                  <a:pt x="18166" y="10132"/>
                  <a:pt x="18288" y="9027"/>
                  <a:pt x="18442" y="7906"/>
                </a:cubicBezTo>
                <a:cubicBezTo>
                  <a:pt x="18524" y="7303"/>
                  <a:pt x="18528" y="6632"/>
                  <a:pt x="18531" y="5922"/>
                </a:cubicBezTo>
                <a:cubicBezTo>
                  <a:pt x="18538" y="4895"/>
                  <a:pt x="18544" y="3832"/>
                  <a:pt x="18808" y="3060"/>
                </a:cubicBezTo>
                <a:cubicBezTo>
                  <a:pt x="19005" y="2484"/>
                  <a:pt x="19502" y="1793"/>
                  <a:pt x="19942" y="1188"/>
                </a:cubicBezTo>
                <a:cubicBezTo>
                  <a:pt x="20166" y="879"/>
                  <a:pt x="20377" y="586"/>
                  <a:pt x="20548" y="313"/>
                </a:cubicBezTo>
                <a:lnTo>
                  <a:pt x="200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/>
          <p:cNvSpPr/>
          <p:nvPr/>
        </p:nvSpPr>
        <p:spPr>
          <a:xfrm rot="-1783285">
            <a:off x="8151242" y="-786095"/>
            <a:ext cx="1031077" cy="3132372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5"/>
          <p:cNvSpPr/>
          <p:nvPr/>
        </p:nvSpPr>
        <p:spPr>
          <a:xfrm flipH="1">
            <a:off x="-408376" y="-174026"/>
            <a:ext cx="1214376" cy="4128522"/>
          </a:xfrm>
          <a:custGeom>
            <a:avLst/>
            <a:gdLst/>
            <a:ahLst/>
            <a:cxnLst/>
            <a:rect l="l" t="t" r="r" b="b"/>
            <a:pathLst>
              <a:path w="17017" h="51697" extrusionOk="0">
                <a:moveTo>
                  <a:pt x="2507" y="1"/>
                </a:moveTo>
                <a:lnTo>
                  <a:pt x="1951" y="211"/>
                </a:lnTo>
                <a:cubicBezTo>
                  <a:pt x="2296" y="1119"/>
                  <a:pt x="2520" y="2083"/>
                  <a:pt x="2760" y="3103"/>
                </a:cubicBezTo>
                <a:cubicBezTo>
                  <a:pt x="2977" y="4037"/>
                  <a:pt x="3204" y="5001"/>
                  <a:pt x="3533" y="5922"/>
                </a:cubicBezTo>
                <a:cubicBezTo>
                  <a:pt x="3599" y="6116"/>
                  <a:pt x="3671" y="6310"/>
                  <a:pt x="3740" y="6501"/>
                </a:cubicBezTo>
                <a:cubicBezTo>
                  <a:pt x="4122" y="7537"/>
                  <a:pt x="4481" y="8517"/>
                  <a:pt x="4573" y="9616"/>
                </a:cubicBezTo>
                <a:cubicBezTo>
                  <a:pt x="4822" y="12527"/>
                  <a:pt x="3441" y="15893"/>
                  <a:pt x="2224" y="18860"/>
                </a:cubicBezTo>
                <a:cubicBezTo>
                  <a:pt x="1869" y="19725"/>
                  <a:pt x="1533" y="20545"/>
                  <a:pt x="1247" y="21321"/>
                </a:cubicBezTo>
                <a:cubicBezTo>
                  <a:pt x="0" y="24732"/>
                  <a:pt x="1720" y="26670"/>
                  <a:pt x="3711" y="28914"/>
                </a:cubicBezTo>
                <a:cubicBezTo>
                  <a:pt x="4194" y="29456"/>
                  <a:pt x="4695" y="30019"/>
                  <a:pt x="5185" y="30637"/>
                </a:cubicBezTo>
                <a:cubicBezTo>
                  <a:pt x="5741" y="31331"/>
                  <a:pt x="6297" y="32019"/>
                  <a:pt x="6852" y="32700"/>
                </a:cubicBezTo>
                <a:cubicBezTo>
                  <a:pt x="9330" y="35756"/>
                  <a:pt x="11668" y="38638"/>
                  <a:pt x="13613" y="42059"/>
                </a:cubicBezTo>
                <a:cubicBezTo>
                  <a:pt x="13850" y="42477"/>
                  <a:pt x="14087" y="42875"/>
                  <a:pt x="14324" y="43266"/>
                </a:cubicBezTo>
                <a:cubicBezTo>
                  <a:pt x="15444" y="45142"/>
                  <a:pt x="16418" y="46760"/>
                  <a:pt x="16319" y="49027"/>
                </a:cubicBezTo>
                <a:cubicBezTo>
                  <a:pt x="16300" y="49481"/>
                  <a:pt x="16221" y="49905"/>
                  <a:pt x="16145" y="50313"/>
                </a:cubicBezTo>
                <a:cubicBezTo>
                  <a:pt x="16066" y="50747"/>
                  <a:pt x="15984" y="51190"/>
                  <a:pt x="15967" y="51677"/>
                </a:cubicBezTo>
                <a:lnTo>
                  <a:pt x="16559" y="51697"/>
                </a:lnTo>
                <a:cubicBezTo>
                  <a:pt x="16576" y="51256"/>
                  <a:pt x="16652" y="50849"/>
                  <a:pt x="16731" y="50421"/>
                </a:cubicBezTo>
                <a:cubicBezTo>
                  <a:pt x="16810" y="49994"/>
                  <a:pt x="16892" y="49550"/>
                  <a:pt x="16912" y="49053"/>
                </a:cubicBezTo>
                <a:cubicBezTo>
                  <a:pt x="17017" y="46609"/>
                  <a:pt x="15954" y="44835"/>
                  <a:pt x="14829" y="42960"/>
                </a:cubicBezTo>
                <a:cubicBezTo>
                  <a:pt x="14599" y="42573"/>
                  <a:pt x="14363" y="42178"/>
                  <a:pt x="14129" y="41766"/>
                </a:cubicBezTo>
                <a:cubicBezTo>
                  <a:pt x="12162" y="38302"/>
                  <a:pt x="9807" y="35400"/>
                  <a:pt x="7313" y="32328"/>
                </a:cubicBezTo>
                <a:cubicBezTo>
                  <a:pt x="6760" y="31647"/>
                  <a:pt x="6204" y="30959"/>
                  <a:pt x="5651" y="30265"/>
                </a:cubicBezTo>
                <a:cubicBezTo>
                  <a:pt x="5149" y="29637"/>
                  <a:pt x="4645" y="29068"/>
                  <a:pt x="4155" y="28519"/>
                </a:cubicBezTo>
                <a:cubicBezTo>
                  <a:pt x="2138" y="26245"/>
                  <a:pt x="678" y="24604"/>
                  <a:pt x="1806" y="21525"/>
                </a:cubicBezTo>
                <a:cubicBezTo>
                  <a:pt x="2086" y="20758"/>
                  <a:pt x="2418" y="19946"/>
                  <a:pt x="2773" y="19087"/>
                </a:cubicBezTo>
                <a:cubicBezTo>
                  <a:pt x="4016" y="16057"/>
                  <a:pt x="5425" y="12623"/>
                  <a:pt x="5165" y="9567"/>
                </a:cubicBezTo>
                <a:cubicBezTo>
                  <a:pt x="5066" y="8389"/>
                  <a:pt x="4675" y="7327"/>
                  <a:pt x="4300" y="6297"/>
                </a:cubicBezTo>
                <a:cubicBezTo>
                  <a:pt x="4230" y="6106"/>
                  <a:pt x="4158" y="5915"/>
                  <a:pt x="4092" y="5725"/>
                </a:cubicBezTo>
                <a:cubicBezTo>
                  <a:pt x="3776" y="4833"/>
                  <a:pt x="3553" y="3886"/>
                  <a:pt x="3339" y="2968"/>
                </a:cubicBezTo>
                <a:cubicBezTo>
                  <a:pt x="3105" y="1975"/>
                  <a:pt x="2865" y="948"/>
                  <a:pt x="250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1407300" y="1189100"/>
            <a:ext cx="63294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2008950" y="3153500"/>
            <a:ext cx="51261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ril Fatface"/>
              <a:buNone/>
              <a:defRPr sz="35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8" r:id="rId7"/>
    <p:sldLayoutId id="2147483660" r:id="rId8"/>
    <p:sldLayoutId id="2147483661" r:id="rId9"/>
    <p:sldLayoutId id="2147483662" r:id="rId10"/>
    <p:sldLayoutId id="2147483666" r:id="rId11"/>
    <p:sldLayoutId id="2147483667" r:id="rId12"/>
    <p:sldLayoutId id="2147483669" r:id="rId13"/>
    <p:sldLayoutId id="2147483671" r:id="rId14"/>
    <p:sldLayoutId id="2147483675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7"/>
          <p:cNvSpPr txBox="1">
            <a:spLocks noGrp="1"/>
          </p:cNvSpPr>
          <p:nvPr>
            <p:ph type="title" idx="2"/>
          </p:nvPr>
        </p:nvSpPr>
        <p:spPr>
          <a:xfrm>
            <a:off x="3632165" y="939539"/>
            <a:ext cx="5067600" cy="100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am I:</a:t>
            </a:r>
            <a:endParaRPr dirty="0"/>
          </a:p>
        </p:txBody>
      </p:sp>
      <p:sp>
        <p:nvSpPr>
          <p:cNvPr id="277" name="Google Shape;277;p37"/>
          <p:cNvSpPr txBox="1">
            <a:spLocks noGrp="1"/>
          </p:cNvSpPr>
          <p:nvPr>
            <p:ph type="subTitle" idx="1"/>
          </p:nvPr>
        </p:nvSpPr>
        <p:spPr>
          <a:xfrm>
            <a:off x="3632165" y="2178239"/>
            <a:ext cx="5067600" cy="2210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it-IT" dirty="0"/>
              <a:t>Camilla Paoloni, Master </a:t>
            </a:r>
            <a:r>
              <a:rPr lang="it-IT" dirty="0" err="1"/>
              <a:t>Student</a:t>
            </a:r>
            <a:r>
              <a:rPr lang="it-IT" dirty="0"/>
              <a:t> in </a:t>
            </a:r>
            <a:r>
              <a:rPr lang="it-IT" dirty="0" err="1"/>
              <a:t>Bionformatics</a:t>
            </a:r>
            <a:r>
              <a:rPr lang="it-IT" dirty="0"/>
              <a:t> from the University of Bologna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it-IT" dirty="0"/>
              <a:t>I </a:t>
            </a:r>
            <a:r>
              <a:rPr lang="it-IT" dirty="0" err="1"/>
              <a:t>am</a:t>
            </a:r>
            <a:r>
              <a:rPr lang="it-IT" dirty="0"/>
              <a:t> </a:t>
            </a:r>
            <a:r>
              <a:rPr lang="it-IT" dirty="0" err="1"/>
              <a:t>here</a:t>
            </a:r>
            <a:r>
              <a:rPr lang="it-IT" dirty="0"/>
              <a:t> to do </a:t>
            </a:r>
            <a:r>
              <a:rPr lang="it-IT" dirty="0" err="1"/>
              <a:t>my</a:t>
            </a:r>
            <a:r>
              <a:rPr lang="it-IT" dirty="0"/>
              <a:t> Master Thesis project under the </a:t>
            </a:r>
            <a:r>
              <a:rPr lang="it-IT" dirty="0" err="1"/>
              <a:t>supervision</a:t>
            </a:r>
            <a:r>
              <a:rPr lang="it-IT" dirty="0"/>
              <a:t> of Gabriel </a:t>
            </a:r>
            <a:r>
              <a:rPr lang="it-IT" dirty="0" err="1"/>
              <a:t>Santpere</a:t>
            </a:r>
            <a:r>
              <a:rPr lang="it-IT" dirty="0"/>
              <a:t>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cxnSp>
        <p:nvCxnSpPr>
          <p:cNvPr id="278" name="Google Shape;278;p37"/>
          <p:cNvCxnSpPr>
            <a:cxnSpLocks/>
          </p:cNvCxnSpPr>
          <p:nvPr/>
        </p:nvCxnSpPr>
        <p:spPr>
          <a:xfrm>
            <a:off x="-331800" y="4868547"/>
            <a:ext cx="9475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magine 2" descr="Immagine che contiene testo, dipinto, poster, arte&#10;&#10;Il contenuto generato dall'IA potrebbe non essere corretto.">
            <a:extLst>
              <a:ext uri="{FF2B5EF4-FFF2-40B4-BE49-F238E27FC236}">
                <a16:creationId xmlns:a16="http://schemas.microsoft.com/office/drawing/2014/main" id="{61DE0CE4-4881-1874-8B93-8EA9D4DEA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753325"/>
            <a:ext cx="2555582" cy="403513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D672F8F-6FC6-BB25-BEB4-6C76EC456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730" y="0"/>
            <a:ext cx="7369351" cy="5143500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45AAE32-D60B-8923-EB6F-28973DF07736}"/>
              </a:ext>
            </a:extLst>
          </p:cNvPr>
          <p:cNvSpPr txBox="1"/>
          <p:nvPr/>
        </p:nvSpPr>
        <p:spPr>
          <a:xfrm>
            <a:off x="21020" y="3289738"/>
            <a:ext cx="14294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Nunito" pitchFamily="2" charset="77"/>
              </a:rPr>
              <a:t>Data from the Human TF Database (Lambert et al.)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8"/>
          <p:cNvSpPr txBox="1">
            <a:spLocks noGrp="1"/>
          </p:cNvSpPr>
          <p:nvPr>
            <p:ph type="title"/>
          </p:nvPr>
        </p:nvSpPr>
        <p:spPr>
          <a:xfrm>
            <a:off x="1323370" y="129759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Jenna Doe</a:t>
            </a:r>
            <a:endParaRPr/>
          </a:p>
        </p:txBody>
      </p:sp>
      <p:sp>
        <p:nvSpPr>
          <p:cNvPr id="285" name="Google Shape;285;p38"/>
          <p:cNvSpPr txBox="1">
            <a:spLocks noGrp="1"/>
          </p:cNvSpPr>
          <p:nvPr>
            <p:ph type="subTitle" idx="1"/>
          </p:nvPr>
        </p:nvSpPr>
        <p:spPr>
          <a:xfrm>
            <a:off x="1323370" y="174910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sp>
        <p:nvSpPr>
          <p:cNvPr id="286" name="Google Shape;286;p38"/>
          <p:cNvSpPr txBox="1">
            <a:spLocks noGrp="1"/>
          </p:cNvSpPr>
          <p:nvPr>
            <p:ph type="title" idx="2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Our team</a:t>
            </a:r>
            <a:endParaRPr b="0" dirty="0"/>
          </a:p>
        </p:txBody>
      </p:sp>
      <p:sp>
        <p:nvSpPr>
          <p:cNvPr id="287" name="Google Shape;287;p38"/>
          <p:cNvSpPr txBox="1">
            <a:spLocks noGrp="1"/>
          </p:cNvSpPr>
          <p:nvPr>
            <p:ph type="title" idx="3"/>
          </p:nvPr>
        </p:nvSpPr>
        <p:spPr>
          <a:xfrm>
            <a:off x="1323370" y="2422722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 Lean</a:t>
            </a:r>
            <a:endParaRPr/>
          </a:p>
        </p:txBody>
      </p:sp>
      <p:sp>
        <p:nvSpPr>
          <p:cNvPr id="288" name="Google Shape;288;p38"/>
          <p:cNvSpPr txBox="1">
            <a:spLocks noGrp="1"/>
          </p:cNvSpPr>
          <p:nvPr>
            <p:ph type="subTitle" idx="4"/>
          </p:nvPr>
        </p:nvSpPr>
        <p:spPr>
          <a:xfrm>
            <a:off x="1323370" y="2874231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sp>
        <p:nvSpPr>
          <p:cNvPr id="289" name="Google Shape;289;p38"/>
          <p:cNvSpPr txBox="1">
            <a:spLocks noGrp="1"/>
          </p:cNvSpPr>
          <p:nvPr>
            <p:ph type="title" idx="5"/>
          </p:nvPr>
        </p:nvSpPr>
        <p:spPr>
          <a:xfrm>
            <a:off x="1323370" y="354784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Susan Bones</a:t>
            </a:r>
            <a:endParaRPr/>
          </a:p>
        </p:txBody>
      </p:sp>
      <p:sp>
        <p:nvSpPr>
          <p:cNvPr id="290" name="Google Shape;290;p38"/>
          <p:cNvSpPr txBox="1">
            <a:spLocks noGrp="1"/>
          </p:cNvSpPr>
          <p:nvPr>
            <p:ph type="subTitle" idx="6"/>
          </p:nvPr>
        </p:nvSpPr>
        <p:spPr>
          <a:xfrm>
            <a:off x="1323370" y="399935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speak a bit about this person here</a:t>
            </a:r>
            <a:endParaRPr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6BF0D66-2CEF-3D3E-D8F4-FDA86D187C7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2513"/>
          <a:stretch/>
        </p:blipFill>
        <p:spPr>
          <a:xfrm>
            <a:off x="720000" y="0"/>
            <a:ext cx="7504042" cy="517822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0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307" name="Google Shape;307;p40"/>
          <p:cNvSpPr txBox="1">
            <a:spLocks noGrp="1"/>
          </p:cNvSpPr>
          <p:nvPr>
            <p:ph type="body" idx="1"/>
          </p:nvPr>
        </p:nvSpPr>
        <p:spPr>
          <a:xfrm>
            <a:off x="720000" y="1650200"/>
            <a:ext cx="3876000" cy="23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None/>
            </a:pPr>
            <a:endParaRPr dirty="0">
              <a:solidFill>
                <a:schemeClr val="dk1"/>
              </a:solidFill>
            </a:endParaRPr>
          </a:p>
        </p:txBody>
      </p:sp>
      <p:pic>
        <p:nvPicPr>
          <p:cNvPr id="11" name="Elemento grafico 10">
            <a:extLst>
              <a:ext uri="{FF2B5EF4-FFF2-40B4-BE49-F238E27FC236}">
                <a16:creationId xmlns:a16="http://schemas.microsoft.com/office/drawing/2014/main" id="{5791D335-CA70-FAE1-A04E-7D107BA97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2772" y="182481"/>
            <a:ext cx="8041228" cy="482473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3"/>
          <p:cNvSpPr txBox="1">
            <a:spLocks noGrp="1"/>
          </p:cNvSpPr>
          <p:nvPr>
            <p:ph type="title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</a:t>
            </a:r>
            <a:endParaRPr/>
          </a:p>
        </p:txBody>
      </p:sp>
      <p:sp>
        <p:nvSpPr>
          <p:cNvPr id="353" name="Google Shape;353;p43"/>
          <p:cNvSpPr txBox="1">
            <a:spLocks noGrp="1"/>
          </p:cNvSpPr>
          <p:nvPr>
            <p:ph type="title" idx="2"/>
          </p:nvPr>
        </p:nvSpPr>
        <p:spPr>
          <a:xfrm>
            <a:off x="1286050" y="129759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354" name="Google Shape;354;p43"/>
          <p:cNvSpPr txBox="1">
            <a:spLocks noGrp="1"/>
          </p:cNvSpPr>
          <p:nvPr>
            <p:ph type="subTitle" idx="1"/>
          </p:nvPr>
        </p:nvSpPr>
        <p:spPr>
          <a:xfrm>
            <a:off x="1286050" y="174910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355" name="Google Shape;355;p43"/>
          <p:cNvSpPr txBox="1">
            <a:spLocks noGrp="1"/>
          </p:cNvSpPr>
          <p:nvPr>
            <p:ph type="title" idx="3"/>
          </p:nvPr>
        </p:nvSpPr>
        <p:spPr>
          <a:xfrm>
            <a:off x="1286050" y="2422722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56" name="Google Shape;356;p43"/>
          <p:cNvSpPr txBox="1">
            <a:spLocks noGrp="1"/>
          </p:cNvSpPr>
          <p:nvPr>
            <p:ph type="subTitle" idx="4"/>
          </p:nvPr>
        </p:nvSpPr>
        <p:spPr>
          <a:xfrm>
            <a:off x="1286050" y="2874231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Venus is the second planet from the Sun</a:t>
            </a:r>
            <a:endParaRPr dirty="0"/>
          </a:p>
        </p:txBody>
      </p:sp>
      <p:sp>
        <p:nvSpPr>
          <p:cNvPr id="357" name="Google Shape;357;p43"/>
          <p:cNvSpPr txBox="1">
            <a:spLocks noGrp="1"/>
          </p:cNvSpPr>
          <p:nvPr>
            <p:ph type="title" idx="5"/>
          </p:nvPr>
        </p:nvSpPr>
        <p:spPr>
          <a:xfrm>
            <a:off x="1286050" y="354784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358" name="Google Shape;358;p43"/>
          <p:cNvSpPr txBox="1">
            <a:spLocks noGrp="1"/>
          </p:cNvSpPr>
          <p:nvPr>
            <p:ph type="subTitle" idx="6"/>
          </p:nvPr>
        </p:nvSpPr>
        <p:spPr>
          <a:xfrm>
            <a:off x="1286050" y="399935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359" name="Google Shape;359;p43"/>
          <p:cNvSpPr txBox="1">
            <a:spLocks noGrp="1"/>
          </p:cNvSpPr>
          <p:nvPr>
            <p:ph type="title" idx="7"/>
          </p:nvPr>
        </p:nvSpPr>
        <p:spPr>
          <a:xfrm>
            <a:off x="5682650" y="129759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360" name="Google Shape;360;p43"/>
          <p:cNvSpPr txBox="1">
            <a:spLocks noGrp="1"/>
          </p:cNvSpPr>
          <p:nvPr>
            <p:ph type="subTitle" idx="8"/>
          </p:nvPr>
        </p:nvSpPr>
        <p:spPr>
          <a:xfrm>
            <a:off x="5682650" y="174910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361" name="Google Shape;361;p43"/>
          <p:cNvSpPr txBox="1">
            <a:spLocks noGrp="1"/>
          </p:cNvSpPr>
          <p:nvPr>
            <p:ph type="title" idx="9"/>
          </p:nvPr>
        </p:nvSpPr>
        <p:spPr>
          <a:xfrm>
            <a:off x="5682650" y="2422722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362" name="Google Shape;362;p43"/>
          <p:cNvSpPr txBox="1">
            <a:spLocks noGrp="1"/>
          </p:cNvSpPr>
          <p:nvPr>
            <p:ph type="subTitle" idx="13"/>
          </p:nvPr>
        </p:nvSpPr>
        <p:spPr>
          <a:xfrm>
            <a:off x="5682650" y="2874231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composed of hydrogen and helium</a:t>
            </a:r>
            <a:endParaRPr/>
          </a:p>
        </p:txBody>
      </p:sp>
      <p:sp>
        <p:nvSpPr>
          <p:cNvPr id="363" name="Google Shape;363;p43"/>
          <p:cNvSpPr txBox="1">
            <a:spLocks noGrp="1"/>
          </p:cNvSpPr>
          <p:nvPr>
            <p:ph type="title" idx="14"/>
          </p:nvPr>
        </p:nvSpPr>
        <p:spPr>
          <a:xfrm>
            <a:off x="5682650" y="354784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364" name="Google Shape;364;p43"/>
          <p:cNvSpPr txBox="1">
            <a:spLocks noGrp="1"/>
          </p:cNvSpPr>
          <p:nvPr>
            <p:ph type="subTitle" idx="15"/>
          </p:nvPr>
        </p:nvSpPr>
        <p:spPr>
          <a:xfrm>
            <a:off x="5682650" y="3999356"/>
            <a:ext cx="2175300" cy="60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365" name="Google Shape;365;p43"/>
          <p:cNvGrpSpPr/>
          <p:nvPr/>
        </p:nvGrpSpPr>
        <p:grpSpPr>
          <a:xfrm>
            <a:off x="3618725" y="2516937"/>
            <a:ext cx="342580" cy="339271"/>
            <a:chOff x="5049725" y="1435050"/>
            <a:chExt cx="486550" cy="481850"/>
          </a:xfrm>
        </p:grpSpPr>
        <p:sp>
          <p:nvSpPr>
            <p:cNvPr id="366" name="Google Shape;366;p43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7" name="Google Shape;367;p43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8" name="Google Shape;368;p43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9" name="Google Shape;369;p43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0" name="Google Shape;370;p43"/>
          <p:cNvGrpSpPr/>
          <p:nvPr/>
        </p:nvGrpSpPr>
        <p:grpSpPr>
          <a:xfrm>
            <a:off x="3613751" y="3642070"/>
            <a:ext cx="292078" cy="339253"/>
            <a:chOff x="4492800" y="2027925"/>
            <a:chExt cx="414825" cy="481825"/>
          </a:xfrm>
        </p:grpSpPr>
        <p:sp>
          <p:nvSpPr>
            <p:cNvPr id="371" name="Google Shape;371;p43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2" name="Google Shape;372;p43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73" name="Google Shape;373;p43"/>
          <p:cNvSpPr/>
          <p:nvPr/>
        </p:nvSpPr>
        <p:spPr>
          <a:xfrm>
            <a:off x="3613761" y="1391820"/>
            <a:ext cx="352508" cy="339253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74" name="Google Shape;374;p43"/>
          <p:cNvGrpSpPr/>
          <p:nvPr/>
        </p:nvGrpSpPr>
        <p:grpSpPr>
          <a:xfrm>
            <a:off x="5174517" y="1383818"/>
            <a:ext cx="355258" cy="355258"/>
            <a:chOff x="-50134375" y="3183175"/>
            <a:chExt cx="300100" cy="300100"/>
          </a:xfrm>
        </p:grpSpPr>
        <p:sp>
          <p:nvSpPr>
            <p:cNvPr id="375" name="Google Shape;375;p43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3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3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3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3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3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3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3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3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3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43"/>
          <p:cNvGrpSpPr/>
          <p:nvPr/>
        </p:nvGrpSpPr>
        <p:grpSpPr>
          <a:xfrm>
            <a:off x="5174517" y="2508928"/>
            <a:ext cx="355258" cy="355288"/>
            <a:chOff x="-50134375" y="3550975"/>
            <a:chExt cx="300100" cy="300125"/>
          </a:xfrm>
        </p:grpSpPr>
        <p:sp>
          <p:nvSpPr>
            <p:cNvPr id="386" name="Google Shape;386;p43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3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43"/>
          <p:cNvGrpSpPr/>
          <p:nvPr/>
        </p:nvGrpSpPr>
        <p:grpSpPr>
          <a:xfrm>
            <a:off x="5143818" y="3654577"/>
            <a:ext cx="356205" cy="314240"/>
            <a:chOff x="-45674075" y="3586425"/>
            <a:chExt cx="300900" cy="265450"/>
          </a:xfrm>
        </p:grpSpPr>
        <p:sp>
          <p:nvSpPr>
            <p:cNvPr id="389" name="Google Shape;389;p43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3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944;p69">
            <a:extLst>
              <a:ext uri="{FF2B5EF4-FFF2-40B4-BE49-F238E27FC236}">
                <a16:creationId xmlns:a16="http://schemas.microsoft.com/office/drawing/2014/main" id="{513E7986-22B1-DEBD-D114-75501B49141A}"/>
              </a:ext>
            </a:extLst>
          </p:cNvPr>
          <p:cNvSpPr/>
          <p:nvPr/>
        </p:nvSpPr>
        <p:spPr>
          <a:xfrm>
            <a:off x="379907" y="1549596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FE0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944;p69">
            <a:extLst>
              <a:ext uri="{FF2B5EF4-FFF2-40B4-BE49-F238E27FC236}">
                <a16:creationId xmlns:a16="http://schemas.microsoft.com/office/drawing/2014/main" id="{DB1828A6-38D2-12CA-0849-5A5A0A03597D}"/>
              </a:ext>
            </a:extLst>
          </p:cNvPr>
          <p:cNvSpPr/>
          <p:nvPr/>
        </p:nvSpPr>
        <p:spPr>
          <a:xfrm>
            <a:off x="376695" y="3418242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FE0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944;p69">
            <a:extLst>
              <a:ext uri="{FF2B5EF4-FFF2-40B4-BE49-F238E27FC236}">
                <a16:creationId xmlns:a16="http://schemas.microsoft.com/office/drawing/2014/main" id="{CA82F8BE-9072-4418-BF71-B9AE94328580}"/>
              </a:ext>
            </a:extLst>
          </p:cNvPr>
          <p:cNvSpPr/>
          <p:nvPr/>
        </p:nvSpPr>
        <p:spPr>
          <a:xfrm>
            <a:off x="412785" y="4300556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FE0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44;p69">
            <a:extLst>
              <a:ext uri="{FF2B5EF4-FFF2-40B4-BE49-F238E27FC236}">
                <a16:creationId xmlns:a16="http://schemas.microsoft.com/office/drawing/2014/main" id="{90A45B02-FB0C-4390-DBE7-5271EBB4BA7E}"/>
              </a:ext>
            </a:extLst>
          </p:cNvPr>
          <p:cNvSpPr/>
          <p:nvPr/>
        </p:nvSpPr>
        <p:spPr>
          <a:xfrm rot="20427304" flipH="1" flipV="1">
            <a:off x="8112909" y="2221734"/>
            <a:ext cx="184770" cy="118315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FE00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718CCA45-0433-681C-278D-28261877E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4797" y="0"/>
            <a:ext cx="719440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title" idx="8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SWOT analysis</a:t>
            </a:r>
            <a:endParaRPr b="0"/>
          </a:p>
        </p:txBody>
      </p:sp>
      <p:sp>
        <p:nvSpPr>
          <p:cNvPr id="334" name="Google Shape;334;p42"/>
          <p:cNvSpPr txBox="1">
            <a:spLocks noGrp="1"/>
          </p:cNvSpPr>
          <p:nvPr>
            <p:ph type="subTitle" idx="5"/>
          </p:nvPr>
        </p:nvSpPr>
        <p:spPr>
          <a:xfrm>
            <a:off x="1046700" y="342828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713100" y="1559953"/>
            <a:ext cx="231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</a:t>
            </a:r>
            <a:endParaRPr/>
          </a:p>
        </p:txBody>
      </p:sp>
      <p:sp>
        <p:nvSpPr>
          <p:cNvPr id="336" name="Google Shape;336;p42"/>
          <p:cNvSpPr txBox="1">
            <a:spLocks noGrp="1"/>
          </p:cNvSpPr>
          <p:nvPr>
            <p:ph type="subTitle" idx="1"/>
          </p:nvPr>
        </p:nvSpPr>
        <p:spPr>
          <a:xfrm>
            <a:off x="1046700" y="199407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337" name="Google Shape;337;p42"/>
          <p:cNvSpPr txBox="1">
            <a:spLocks noGrp="1"/>
          </p:cNvSpPr>
          <p:nvPr>
            <p:ph type="title" idx="2"/>
          </p:nvPr>
        </p:nvSpPr>
        <p:spPr>
          <a:xfrm>
            <a:off x="6112200" y="1559953"/>
            <a:ext cx="231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Opportunities</a:t>
            </a:r>
            <a:endParaRPr/>
          </a:p>
        </p:txBody>
      </p:sp>
      <p:sp>
        <p:nvSpPr>
          <p:cNvPr id="338" name="Google Shape;338;p42"/>
          <p:cNvSpPr txBox="1">
            <a:spLocks noGrp="1"/>
          </p:cNvSpPr>
          <p:nvPr>
            <p:ph type="subTitle" idx="3"/>
          </p:nvPr>
        </p:nvSpPr>
        <p:spPr>
          <a:xfrm>
            <a:off x="6112200" y="199407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 of them all</a:t>
            </a:r>
            <a:endParaRPr/>
          </a:p>
        </p:txBody>
      </p:sp>
      <p:sp>
        <p:nvSpPr>
          <p:cNvPr id="339" name="Google Shape;339;p42"/>
          <p:cNvSpPr txBox="1">
            <a:spLocks noGrp="1"/>
          </p:cNvSpPr>
          <p:nvPr>
            <p:ph type="title" idx="4"/>
          </p:nvPr>
        </p:nvSpPr>
        <p:spPr>
          <a:xfrm>
            <a:off x="713100" y="2994163"/>
            <a:ext cx="231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Weaknesses</a:t>
            </a:r>
            <a:endParaRPr/>
          </a:p>
        </p:txBody>
      </p:sp>
      <p:sp>
        <p:nvSpPr>
          <p:cNvPr id="340" name="Google Shape;340;p42"/>
          <p:cNvSpPr txBox="1">
            <a:spLocks noGrp="1"/>
          </p:cNvSpPr>
          <p:nvPr>
            <p:ph type="title" idx="6"/>
          </p:nvPr>
        </p:nvSpPr>
        <p:spPr>
          <a:xfrm>
            <a:off x="6112200" y="2994163"/>
            <a:ext cx="231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Threats</a:t>
            </a:r>
            <a:endParaRPr/>
          </a:p>
        </p:txBody>
      </p:sp>
      <p:sp>
        <p:nvSpPr>
          <p:cNvPr id="341" name="Google Shape;341;p42"/>
          <p:cNvSpPr txBox="1">
            <a:spLocks noGrp="1"/>
          </p:cNvSpPr>
          <p:nvPr>
            <p:ph type="subTitle" idx="7"/>
          </p:nvPr>
        </p:nvSpPr>
        <p:spPr>
          <a:xfrm>
            <a:off x="6112200" y="3428288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and has several rings</a:t>
            </a:r>
            <a:endParaRPr/>
          </a:p>
        </p:txBody>
      </p:sp>
      <p:sp>
        <p:nvSpPr>
          <p:cNvPr id="342" name="Google Shape;342;p42"/>
          <p:cNvSpPr/>
          <p:nvPr/>
        </p:nvSpPr>
        <p:spPr>
          <a:xfrm>
            <a:off x="3423000" y="1593174"/>
            <a:ext cx="1034700" cy="103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S</a:t>
            </a:r>
            <a:endParaRPr sz="5400" b="1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43" name="Google Shape;343;p42"/>
          <p:cNvSpPr/>
          <p:nvPr/>
        </p:nvSpPr>
        <p:spPr>
          <a:xfrm>
            <a:off x="4686300" y="1593174"/>
            <a:ext cx="1034700" cy="103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O</a:t>
            </a:r>
            <a:endParaRPr sz="540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44" name="Google Shape;344;p42"/>
          <p:cNvSpPr/>
          <p:nvPr/>
        </p:nvSpPr>
        <p:spPr>
          <a:xfrm>
            <a:off x="3423000" y="3026574"/>
            <a:ext cx="1034700" cy="103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W</a:t>
            </a:r>
            <a:endParaRPr sz="5400" b="1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345" name="Google Shape;345;p42"/>
          <p:cNvSpPr/>
          <p:nvPr/>
        </p:nvSpPr>
        <p:spPr>
          <a:xfrm>
            <a:off x="4686300" y="3026574"/>
            <a:ext cx="1034700" cy="10347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rPr>
              <a:t>T</a:t>
            </a:r>
            <a:endParaRPr sz="5400">
              <a:solidFill>
                <a:schemeClr val="dk1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9" name="Google Shape;944;p69">
            <a:extLst>
              <a:ext uri="{FF2B5EF4-FFF2-40B4-BE49-F238E27FC236}">
                <a16:creationId xmlns:a16="http://schemas.microsoft.com/office/drawing/2014/main" id="{A68EC01A-F299-F48B-FC3D-D2A28F2FC384}"/>
              </a:ext>
            </a:extLst>
          </p:cNvPr>
          <p:cNvSpPr/>
          <p:nvPr/>
        </p:nvSpPr>
        <p:spPr>
          <a:xfrm>
            <a:off x="391595" y="1935689"/>
            <a:ext cx="167812" cy="151964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00F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944;p69">
            <a:extLst>
              <a:ext uri="{FF2B5EF4-FFF2-40B4-BE49-F238E27FC236}">
                <a16:creationId xmlns:a16="http://schemas.microsoft.com/office/drawing/2014/main" id="{308FC811-1D39-C474-5647-3C850207054D}"/>
              </a:ext>
            </a:extLst>
          </p:cNvPr>
          <p:cNvSpPr/>
          <p:nvPr/>
        </p:nvSpPr>
        <p:spPr>
          <a:xfrm>
            <a:off x="391594" y="3976911"/>
            <a:ext cx="167812" cy="151964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00F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944;p69">
            <a:extLst>
              <a:ext uri="{FF2B5EF4-FFF2-40B4-BE49-F238E27FC236}">
                <a16:creationId xmlns:a16="http://schemas.microsoft.com/office/drawing/2014/main" id="{1ADDDB4B-F7AC-587E-9362-44EC85478860}"/>
              </a:ext>
            </a:extLst>
          </p:cNvPr>
          <p:cNvSpPr/>
          <p:nvPr/>
        </p:nvSpPr>
        <p:spPr>
          <a:xfrm flipH="1">
            <a:off x="8584592" y="3343756"/>
            <a:ext cx="198206" cy="17810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00F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00F30CF7-0D0C-4B70-272C-3EE0B6238F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3276" y="742950"/>
            <a:ext cx="8755036" cy="350201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9">
            <a:extLst>
              <a:ext uri="{FF2B5EF4-FFF2-40B4-BE49-F238E27FC236}">
                <a16:creationId xmlns:a16="http://schemas.microsoft.com/office/drawing/2014/main" id="{65A58622-0B0F-513B-C694-8C4A7A079B79}"/>
              </a:ext>
            </a:extLst>
          </p:cNvPr>
          <p:cNvSpPr>
            <a:spLocks noGrp="1"/>
          </p:cNvSpPr>
          <p:nvPr>
            <p:ph type="title" idx="8"/>
          </p:nvPr>
        </p:nvSpPr>
        <p:spPr>
          <a:xfrm>
            <a:off x="653325" y="1292750"/>
            <a:ext cx="7704000" cy="3241150"/>
          </a:xfrm>
        </p:spPr>
        <p:txBody>
          <a:bodyPr/>
          <a:lstStyle/>
          <a:p>
            <a:r>
              <a:rPr lang="it-IT" sz="6000" dirty="0"/>
              <a:t>4. FUTURE PERSPECTIVES</a:t>
            </a:r>
          </a:p>
        </p:txBody>
      </p:sp>
    </p:spTree>
    <p:extLst>
      <p:ext uri="{BB962C8B-B14F-4D97-AF65-F5344CB8AC3E}">
        <p14:creationId xmlns:p14="http://schemas.microsoft.com/office/powerpoint/2010/main" val="1065730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 txBox="1">
            <a:spLocks noGrp="1"/>
          </p:cNvSpPr>
          <p:nvPr>
            <p:ph type="title" idx="6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Future Perspectives: </a:t>
            </a:r>
            <a:endParaRPr b="0" dirty="0"/>
          </a:p>
        </p:txBody>
      </p:sp>
      <p:sp>
        <p:nvSpPr>
          <p:cNvPr id="410" name="Google Shape;410;p45"/>
          <p:cNvSpPr txBox="1">
            <a:spLocks noGrp="1"/>
          </p:cNvSpPr>
          <p:nvPr>
            <p:ph type="subTitle" idx="3"/>
          </p:nvPr>
        </p:nvSpPr>
        <p:spPr>
          <a:xfrm>
            <a:off x="884095" y="1247782"/>
            <a:ext cx="3687905" cy="28376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Evaluate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the relative position of the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bHLH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domain in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orthologous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genes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across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the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phylogenetic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tree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to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identify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potential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conservation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patterns and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verify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the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initial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</a:t>
            </a:r>
            <a:r>
              <a:rPr lang="it-IT" sz="18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</a:rPr>
              <a:t>hypothesis</a:t>
            </a:r>
            <a:r>
              <a:rPr lang="it-IT" sz="1800" b="0" i="0" u="none" strike="noStrike" dirty="0">
                <a:solidFill>
                  <a:srgbClr val="000000"/>
                </a:solidFill>
                <a:effectLst/>
                <a:latin typeface="Nunito" pitchFamily="2" charset="77"/>
              </a:rPr>
              <a:t> of </a:t>
            </a:r>
            <a:r>
              <a:rPr lang="it-IT" sz="1800" dirty="0" err="1">
                <a:effectLst/>
                <a:latin typeface="Nunito" pitchFamily="2" charset="77"/>
              </a:rPr>
              <a:t>cotranslational</a:t>
            </a:r>
            <a:r>
              <a:rPr lang="it-IT" sz="1800" dirty="0">
                <a:effectLst/>
                <a:latin typeface="Nunito" pitchFamily="2" charset="77"/>
              </a:rPr>
              <a:t> assembly (Co-TA). </a:t>
            </a:r>
            <a:endParaRPr lang="it-IT" sz="1800" dirty="0">
              <a:latin typeface="Nunito" pitchFamily="2" charset="77"/>
            </a:endParaRPr>
          </a:p>
        </p:txBody>
      </p:sp>
      <p:cxnSp>
        <p:nvCxnSpPr>
          <p:cNvPr id="422" name="Google Shape;422;p45"/>
          <p:cNvCxnSpPr>
            <a:cxnSpLocks/>
          </p:cNvCxnSpPr>
          <p:nvPr/>
        </p:nvCxnSpPr>
        <p:spPr>
          <a:xfrm>
            <a:off x="-331800" y="4868547"/>
            <a:ext cx="969487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Immagine 12">
            <a:extLst>
              <a:ext uri="{FF2B5EF4-FFF2-40B4-BE49-F238E27FC236}">
                <a16:creationId xmlns:a16="http://schemas.microsoft.com/office/drawing/2014/main" id="{3ADC796B-4FA6-EB1E-8DE6-4846263701F0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rcRect l="43210" t="20124" r="25938" b="32284"/>
          <a:stretch/>
        </p:blipFill>
        <p:spPr>
          <a:xfrm>
            <a:off x="5391149" y="1093025"/>
            <a:ext cx="2771173" cy="299238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FA5BF6-BA22-F2C9-1987-EDE370298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7D23BE5-C93F-E0B0-25B3-415C994983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08211B39-970A-05FD-345A-FA34DC9E7321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FE908A88-C04D-842C-E8BB-473DDAE5D24D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Titolo 5">
            <a:extLst>
              <a:ext uri="{FF2B5EF4-FFF2-40B4-BE49-F238E27FC236}">
                <a16:creationId xmlns:a16="http://schemas.microsoft.com/office/drawing/2014/main" id="{BBB8FE29-6648-C15E-B963-B8465E1E6A73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9FEDBBFD-7FC2-26BE-5394-03734938D09C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Titolo 7">
            <a:extLst>
              <a:ext uri="{FF2B5EF4-FFF2-40B4-BE49-F238E27FC236}">
                <a16:creationId xmlns:a16="http://schemas.microsoft.com/office/drawing/2014/main" id="{2C781139-DDEA-3573-629C-239A2CB5BA44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DB8994E8-744F-1CC6-D05D-A014C87CC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431" y="0"/>
            <a:ext cx="58216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844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7F10D5-0CD5-AD3D-5A1C-819CD3CF3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75EECA2-0440-DBD7-E418-89EB9A6CA9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7C9DE07B-BAC7-0A91-35FF-59AAA64D3F1C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F227902-CFA4-BD9A-71B4-E4494501F4C4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Titolo 5">
            <a:extLst>
              <a:ext uri="{FF2B5EF4-FFF2-40B4-BE49-F238E27FC236}">
                <a16:creationId xmlns:a16="http://schemas.microsoft.com/office/drawing/2014/main" id="{7EFEB3AD-4A84-9530-4686-90664CE63A39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6A05D74E-AD45-BD27-FE92-DF7611F480CE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Titolo 7">
            <a:extLst>
              <a:ext uri="{FF2B5EF4-FFF2-40B4-BE49-F238E27FC236}">
                <a16:creationId xmlns:a16="http://schemas.microsoft.com/office/drawing/2014/main" id="{A364CFB4-CBF0-8454-342C-589AF85BD938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073A27EA-03B8-7BBA-0852-ED6C7AC6E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527" y="0"/>
            <a:ext cx="217490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565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10000"/>
            <a:lumOff val="90000"/>
          </a:schemeClr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6"/>
          <p:cNvSpPr txBox="1">
            <a:spLocks noGrp="1"/>
          </p:cNvSpPr>
          <p:nvPr>
            <p:ph type="title"/>
          </p:nvPr>
        </p:nvSpPr>
        <p:spPr>
          <a:xfrm>
            <a:off x="2411886" y="4261059"/>
            <a:ext cx="649605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your attention !</a:t>
            </a:r>
            <a:endParaRPr dirty="0"/>
          </a:p>
        </p:txBody>
      </p:sp>
      <p:sp>
        <p:nvSpPr>
          <p:cNvPr id="429" name="Google Shape;429;p46"/>
          <p:cNvSpPr txBox="1">
            <a:spLocks noGrp="1"/>
          </p:cNvSpPr>
          <p:nvPr>
            <p:ph type="subTitle" idx="1"/>
          </p:nvPr>
        </p:nvSpPr>
        <p:spPr>
          <a:xfrm>
            <a:off x="6294474" y="1073888"/>
            <a:ext cx="2613462" cy="25130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I’d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love to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hear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your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thoughts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and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suggestions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if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you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have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any</a:t>
            </a:r>
            <a:r>
              <a:rPr lang="it-IT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endParaRPr dirty="0"/>
          </a:p>
        </p:txBody>
      </p:sp>
      <p:cxnSp>
        <p:nvCxnSpPr>
          <p:cNvPr id="430" name="Google Shape;430;p46"/>
          <p:cNvCxnSpPr>
            <a:cxnSpLocks/>
          </p:cNvCxnSpPr>
          <p:nvPr/>
        </p:nvCxnSpPr>
        <p:spPr>
          <a:xfrm>
            <a:off x="-331800" y="4868547"/>
            <a:ext cx="9656775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Immagine 5" descr="Immagine che contiene vestiti, persona, aria aperta, terreno&#10;&#10;Il contenuto generato dall'IA potrebbe non essere corretto.">
            <a:extLst>
              <a:ext uri="{FF2B5EF4-FFF2-40B4-BE49-F238E27FC236}">
                <a16:creationId xmlns:a16="http://schemas.microsoft.com/office/drawing/2014/main" id="{EB3510A5-00D1-7D70-B21D-3346BDCBE28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349" t="17038" r="43738" b="48334"/>
          <a:stretch/>
        </p:blipFill>
        <p:spPr>
          <a:xfrm>
            <a:off x="4457700" y="1722591"/>
            <a:ext cx="483052" cy="895283"/>
          </a:xfrm>
          <a:prstGeom prst="rect">
            <a:avLst/>
          </a:prstGeom>
        </p:spPr>
      </p:pic>
      <p:pic>
        <p:nvPicPr>
          <p:cNvPr id="3" name="Immagine 2" descr="Immagine che contiene vestiti, persona, uomo, calzature&#10;&#10;Il contenuto generato dall'IA potrebbe non essere corretto.">
            <a:extLst>
              <a:ext uri="{FF2B5EF4-FFF2-40B4-BE49-F238E27FC236}">
                <a16:creationId xmlns:a16="http://schemas.microsoft.com/office/drawing/2014/main" id="{9BB8F678-0A41-0035-266D-7332D95602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856" y="154993"/>
            <a:ext cx="6045717" cy="403047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ctrTitle"/>
          </p:nvPr>
        </p:nvSpPr>
        <p:spPr>
          <a:xfrm>
            <a:off x="713100" y="672163"/>
            <a:ext cx="6816600" cy="16860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My Master Thesis Project:</a:t>
            </a:r>
            <a:endParaRPr sz="5000" dirty="0"/>
          </a:p>
        </p:txBody>
      </p:sp>
      <p:sp>
        <p:nvSpPr>
          <p:cNvPr id="233" name="Google Shape;233;p33"/>
          <p:cNvSpPr txBox="1">
            <a:spLocks noGrp="1"/>
          </p:cNvSpPr>
          <p:nvPr>
            <p:ph type="subTitle" idx="1"/>
          </p:nvPr>
        </p:nvSpPr>
        <p:spPr>
          <a:xfrm>
            <a:off x="713099" y="2911644"/>
            <a:ext cx="7901512" cy="15596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90000"/>
              </a:lnSpc>
              <a:buClr>
                <a:srgbClr val="191919"/>
              </a:buClr>
              <a:buSzPts val="5200"/>
            </a:pPr>
            <a:r>
              <a:rPr lang="it-IT" sz="2500" dirty="0" err="1">
                <a:latin typeface="Nunito" pitchFamily="2" charset="77"/>
                <a:sym typeface="Abril Fatface"/>
              </a:rPr>
              <a:t>Understanding</a:t>
            </a:r>
            <a:r>
              <a:rPr lang="it-IT" sz="2500" dirty="0">
                <a:latin typeface="Nunito" pitchFamily="2" charset="77"/>
                <a:sym typeface="Abril Fatface"/>
              </a:rPr>
              <a:t> the putative </a:t>
            </a:r>
            <a:r>
              <a:rPr lang="it-IT" sz="2500" dirty="0" err="1">
                <a:latin typeface="Nunito" pitchFamily="2" charset="77"/>
                <a:sym typeface="Abril Fatface"/>
              </a:rPr>
              <a:t>role</a:t>
            </a:r>
            <a:r>
              <a:rPr lang="it-IT" sz="2500" dirty="0">
                <a:latin typeface="Nunito" pitchFamily="2" charset="77"/>
                <a:sym typeface="Abril Fatface"/>
              </a:rPr>
              <a:t> of co-</a:t>
            </a:r>
            <a:r>
              <a:rPr lang="it-IT" sz="2500" dirty="0" err="1">
                <a:latin typeface="Nunito" pitchFamily="2" charset="77"/>
                <a:sym typeface="Abril Fatface"/>
              </a:rPr>
              <a:t>translational</a:t>
            </a:r>
            <a:r>
              <a:rPr lang="it-IT" sz="2500" dirty="0">
                <a:latin typeface="Nunito" pitchFamily="2" charset="77"/>
                <a:sym typeface="Abril Fatface"/>
              </a:rPr>
              <a:t> assembly in </a:t>
            </a:r>
            <a:r>
              <a:rPr lang="it-IT" sz="2500" dirty="0" err="1">
                <a:latin typeface="Nunito" pitchFamily="2" charset="77"/>
                <a:sym typeface="Abril Fatface"/>
              </a:rPr>
              <a:t>bHLH</a:t>
            </a:r>
            <a:r>
              <a:rPr lang="it-IT" sz="2500" dirty="0">
                <a:latin typeface="Nunito" pitchFamily="2" charset="77"/>
                <a:sym typeface="Abril Fatface"/>
              </a:rPr>
              <a:t> </a:t>
            </a:r>
            <a:r>
              <a:rPr lang="it-IT" sz="2500" dirty="0" err="1">
                <a:latin typeface="Nunito" pitchFamily="2" charset="77"/>
                <a:sym typeface="Abril Fatface"/>
              </a:rPr>
              <a:t>transcription</a:t>
            </a:r>
            <a:r>
              <a:rPr lang="it-IT" sz="2500" dirty="0">
                <a:latin typeface="Nunito" pitchFamily="2" charset="77"/>
                <a:sym typeface="Abril Fatface"/>
              </a:rPr>
              <a:t> </a:t>
            </a:r>
            <a:r>
              <a:rPr lang="it-IT" sz="2500" dirty="0" err="1">
                <a:latin typeface="Nunito" pitchFamily="2" charset="77"/>
                <a:sym typeface="Abril Fatface"/>
              </a:rPr>
              <a:t>factors</a:t>
            </a:r>
            <a:r>
              <a:rPr lang="it-IT" sz="2500" dirty="0">
                <a:latin typeface="Nunito" pitchFamily="2" charset="77"/>
                <a:sym typeface="Abril Fatface"/>
              </a:rPr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cxnSp>
        <p:nvCxnSpPr>
          <p:cNvPr id="234" name="Google Shape;234;p33"/>
          <p:cNvCxnSpPr>
            <a:cxnSpLocks/>
            <a:endCxn id="235" idx="1"/>
          </p:cNvCxnSpPr>
          <p:nvPr/>
        </p:nvCxnSpPr>
        <p:spPr>
          <a:xfrm>
            <a:off x="-331800" y="4868547"/>
            <a:ext cx="704071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5" name="Google Shape;235;p33"/>
          <p:cNvSpPr txBox="1">
            <a:spLocks noGrp="1"/>
          </p:cNvSpPr>
          <p:nvPr>
            <p:ph type="subTitle" idx="1"/>
          </p:nvPr>
        </p:nvSpPr>
        <p:spPr>
          <a:xfrm>
            <a:off x="6708912" y="4630647"/>
            <a:ext cx="2435087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Camilla Paoloni, Master Degree Student in Bioinformatics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-University of Bologna </a:t>
            </a:r>
            <a:endParaRPr sz="12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872B37-833A-FE4C-BCAA-ED980E2C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21C248F-BA05-FAA1-18F5-81FF57F05E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0720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33E686-EA56-9E5D-2C2D-AD8DA8FBF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5432305-34D3-384C-4584-378B80801F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587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D6A9D8-8D6A-B3A4-34F3-9ED418435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2195100"/>
            <a:ext cx="5556975" cy="1466100"/>
          </a:xfrm>
        </p:spPr>
        <p:txBody>
          <a:bodyPr/>
          <a:lstStyle/>
          <a:p>
            <a:r>
              <a:rPr lang="it-IT" dirty="0"/>
              <a:t>1. INTRODUCTION</a:t>
            </a:r>
          </a:p>
        </p:txBody>
      </p:sp>
    </p:spTree>
    <p:extLst>
      <p:ext uri="{BB962C8B-B14F-4D97-AF65-F5344CB8AC3E}">
        <p14:creationId xmlns:p14="http://schemas.microsoft.com/office/powerpoint/2010/main" val="2766899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>
            <a:spLocks noGrp="1"/>
          </p:cNvSpPr>
          <p:nvPr>
            <p:ph type="title"/>
          </p:nvPr>
        </p:nvSpPr>
        <p:spPr>
          <a:xfrm>
            <a:off x="720000" y="407557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 err="1"/>
              <a:t>bHLH</a:t>
            </a:r>
            <a:r>
              <a:rPr lang="en" b="0" dirty="0"/>
              <a:t> transcription factors:</a:t>
            </a:r>
            <a:endParaRPr b="0" dirty="0"/>
          </a:p>
        </p:txBody>
      </p:sp>
      <p:sp>
        <p:nvSpPr>
          <p:cNvPr id="241" name="Google Shape;241;p3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6764165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Who are </a:t>
            </a:r>
            <a:r>
              <a:rPr lang="it-IT" sz="2100" dirty="0" err="1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they</a:t>
            </a:r>
            <a:r>
              <a:rPr lang="it-IT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 and </a:t>
            </a:r>
            <a:r>
              <a:rPr lang="it-IT" sz="2100" dirty="0" err="1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why</a:t>
            </a:r>
            <a:r>
              <a:rPr lang="it-IT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 are </a:t>
            </a:r>
            <a:r>
              <a:rPr lang="it-IT" sz="2100" dirty="0" err="1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we</a:t>
            </a:r>
            <a:r>
              <a:rPr lang="it-IT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 </a:t>
            </a:r>
            <a:r>
              <a:rPr lang="it-IT" sz="2100" dirty="0" err="1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interested</a:t>
            </a:r>
            <a:r>
              <a:rPr lang="it-IT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 in </a:t>
            </a:r>
            <a:r>
              <a:rPr lang="it-IT" sz="2100" dirty="0" err="1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their</a:t>
            </a:r>
            <a:r>
              <a:rPr lang="it-IT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 study: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Family of TFs playing a crucial role in neuronal development a</a:t>
            </a:r>
            <a:r>
              <a:rPr lang="it-IT" sz="2100" dirty="0" err="1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nd</a:t>
            </a:r>
            <a:r>
              <a:rPr lang="en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 they are considered key to understand the risk of many human diseases. 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Their structures share the presence of a common domain, the </a:t>
            </a:r>
            <a:r>
              <a:rPr lang="en" sz="2100" dirty="0" err="1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bHLH</a:t>
            </a:r>
            <a:r>
              <a:rPr lang="en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 domain which is composed by: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	</a:t>
            </a:r>
            <a:r>
              <a:rPr lang="en" sz="2100" b="1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-</a:t>
            </a:r>
            <a:r>
              <a:rPr lang="en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 N-terminal basic </a:t>
            </a:r>
            <a:r>
              <a:rPr lang="el-GR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α-</a:t>
            </a:r>
            <a:r>
              <a:rPr lang="it-IT" sz="2100" dirty="0" err="1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helix</a:t>
            </a:r>
            <a:endParaRPr lang="it-IT" sz="2100" dirty="0">
              <a:solidFill>
                <a:schemeClr val="dk1"/>
              </a:solidFill>
              <a:latin typeface="Nunito" pitchFamily="2" charset="77"/>
              <a:cs typeface="Calibri" panose="020F0502020204030204" pitchFamily="34" charset="0"/>
            </a:endParaRP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it-IT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	</a:t>
            </a:r>
            <a:r>
              <a:rPr lang="it-IT" sz="2100" b="1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- </a:t>
            </a:r>
            <a:r>
              <a:rPr lang="it-IT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A loop 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it-IT" sz="2100" b="1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	- </a:t>
            </a:r>
            <a:r>
              <a:rPr lang="it-IT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A more C-terminal </a:t>
            </a:r>
            <a:r>
              <a:rPr lang="el-GR" sz="2100" dirty="0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α-</a:t>
            </a:r>
            <a:r>
              <a:rPr lang="it-IT" sz="2100" dirty="0" err="1">
                <a:solidFill>
                  <a:schemeClr val="dk1"/>
                </a:solidFill>
                <a:latin typeface="Nunito" pitchFamily="2" charset="77"/>
                <a:cs typeface="Calibri" panose="020F0502020204030204" pitchFamily="34" charset="0"/>
              </a:rPr>
              <a:t>helix</a:t>
            </a:r>
            <a:endParaRPr lang="en" sz="2100" b="1" dirty="0">
              <a:solidFill>
                <a:schemeClr val="dk1"/>
              </a:solidFill>
              <a:latin typeface="Nunito" pitchFamily="2" charset="77"/>
              <a:cs typeface="Calibri" panose="020F0502020204030204" pitchFamily="34" charset="0"/>
            </a:endParaRPr>
          </a:p>
          <a:p>
            <a:pPr marL="6096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lang="en" dirty="0">
              <a:solidFill>
                <a:schemeClr val="dk1"/>
              </a:solidFill>
            </a:endParaRPr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cxnSp>
        <p:nvCxnSpPr>
          <p:cNvPr id="242" name="Google Shape;242;p34"/>
          <p:cNvCxnSpPr>
            <a:cxnSpLocks/>
          </p:cNvCxnSpPr>
          <p:nvPr/>
        </p:nvCxnSpPr>
        <p:spPr>
          <a:xfrm>
            <a:off x="-331800" y="4868547"/>
            <a:ext cx="9475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disegno, cartone animato, arte, illustrazione&#10;&#10;Il contenuto generato dall'IA potrebbe non essere corretto.">
            <a:extLst>
              <a:ext uri="{FF2B5EF4-FFF2-40B4-BE49-F238E27FC236}">
                <a16:creationId xmlns:a16="http://schemas.microsoft.com/office/drawing/2014/main" id="{A87A10EA-8B93-4168-C3B8-B315D02E2A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31" r="20114" b="2248"/>
          <a:stretch/>
        </p:blipFill>
        <p:spPr>
          <a:xfrm>
            <a:off x="6287906" y="1579523"/>
            <a:ext cx="2295939" cy="3147954"/>
          </a:xfrm>
          <a:prstGeom prst="rect">
            <a:avLst/>
          </a:prstGeom>
        </p:spPr>
      </p:pic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560155" y="0"/>
            <a:ext cx="7613374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How do they activate transcriptions</a:t>
            </a:r>
            <a:r>
              <a:rPr lang="en" sz="5000" dirty="0"/>
              <a:t>:</a:t>
            </a:r>
            <a:endParaRPr sz="5000" dirty="0"/>
          </a:p>
        </p:txBody>
      </p:sp>
      <p:sp>
        <p:nvSpPr>
          <p:cNvPr id="249" name="Google Shape;249;p35"/>
          <p:cNvSpPr txBox="1">
            <a:spLocks noGrp="1"/>
          </p:cNvSpPr>
          <p:nvPr>
            <p:ph type="subTitle" idx="1"/>
          </p:nvPr>
        </p:nvSpPr>
        <p:spPr>
          <a:xfrm>
            <a:off x="447260" y="1579524"/>
            <a:ext cx="5840646" cy="36691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bHLH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 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factors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 operate on the DNA, 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forming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 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homodimers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 or 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heterodimers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 with 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other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 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bHLH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 </a:t>
            </a:r>
            <a:r>
              <a:rPr lang="it-IT" sz="2000" b="0" i="0" u="none" strike="noStrike" dirty="0" err="1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factors</a:t>
            </a:r>
            <a:r>
              <a:rPr lang="it-IT" sz="2000" b="0" i="0" u="none" strike="noStrike" dirty="0">
                <a:solidFill>
                  <a:srgbClr val="000000"/>
                </a:solidFill>
                <a:effectLst/>
                <a:latin typeface="Nunito" pitchFamily="2" charset="77"/>
                <a:cs typeface="Calibri" panose="020F0502020204030204" pitchFamily="34" charset="0"/>
              </a:rPr>
              <a:t> </a:t>
            </a:r>
          </a:p>
          <a:p>
            <a:pPr marL="0" indent="0"/>
            <a:endParaRPr lang="it-IT" sz="2000" b="0" i="0" u="none" strike="noStrike" dirty="0">
              <a:solidFill>
                <a:srgbClr val="000000"/>
              </a:solidFill>
              <a:effectLst/>
              <a:latin typeface="Nunito" pitchFamily="2" charset="77"/>
              <a:cs typeface="Calibri" panose="020F0502020204030204" pitchFamily="34" charset="0"/>
            </a:endParaRPr>
          </a:p>
          <a:p>
            <a:pPr marL="0" indent="0"/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bHLH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 </a:t>
            </a:r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dimers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 </a:t>
            </a:r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bind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 to E-boxes, </a:t>
            </a:r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hexanucleotides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 with </a:t>
            </a:r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conserved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 </a:t>
            </a:r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motif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 CANNTG</a:t>
            </a:r>
          </a:p>
          <a:p>
            <a:pPr marL="0" indent="0"/>
            <a:endParaRPr lang="it-IT" sz="2000" b="0" i="0" u="none" strike="noStrike" dirty="0">
              <a:solidFill>
                <a:srgbClr val="000000"/>
              </a:solidFill>
              <a:effectLst/>
              <a:latin typeface="Nunito" pitchFamily="2" charset="77"/>
              <a:cs typeface="Calibri" panose="020F0502020204030204" pitchFamily="34" charset="0"/>
            </a:endParaRPr>
          </a:p>
          <a:p>
            <a:pPr marL="0" indent="0"/>
            <a:endParaRPr lang="it-IT" sz="2000" dirty="0">
              <a:solidFill>
                <a:srgbClr val="000000"/>
              </a:solidFill>
              <a:latin typeface="Nunito" pitchFamily="2" charset="77"/>
              <a:cs typeface="Calibri" panose="020F0502020204030204" pitchFamily="34" charset="0"/>
            </a:endParaRPr>
          </a:p>
          <a:p>
            <a:pPr marL="0" indent="0"/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Classified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 </a:t>
            </a:r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based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 on </a:t>
            </a:r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sequence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 </a:t>
            </a:r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similarity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 in 5 classes: A,B,C,D,E (</a:t>
            </a:r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Atchley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 &amp; </a:t>
            </a:r>
            <a:r>
              <a:rPr lang="it-IT" sz="2000" dirty="0" err="1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Ledent</a:t>
            </a:r>
            <a:r>
              <a:rPr lang="it-IT" sz="2000" dirty="0">
                <a:solidFill>
                  <a:srgbClr val="000000"/>
                </a:solidFill>
                <a:latin typeface="Nunito" pitchFamily="2" charset="77"/>
                <a:cs typeface="Calibri" panose="020F0502020204030204" pitchFamily="34" charset="0"/>
              </a:rPr>
              <a:t>)</a:t>
            </a:r>
            <a:endParaRPr lang="it-IT" sz="2000" b="0" i="0" u="none" strike="noStrike" dirty="0">
              <a:solidFill>
                <a:srgbClr val="000000"/>
              </a:solidFill>
              <a:effectLst/>
              <a:latin typeface="Nunito" pitchFamily="2" charset="77"/>
              <a:cs typeface="Calibri" panose="020F050202020403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0" name="Google Shape;250;p35"/>
          <p:cNvCxnSpPr>
            <a:cxnSpLocks/>
          </p:cNvCxnSpPr>
          <p:nvPr/>
        </p:nvCxnSpPr>
        <p:spPr>
          <a:xfrm>
            <a:off x="-331800" y="4868547"/>
            <a:ext cx="9475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67C033-C0E8-6432-6547-3230D859B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762" y="1274824"/>
            <a:ext cx="7460475" cy="3068575"/>
          </a:xfrm>
        </p:spPr>
        <p:txBody>
          <a:bodyPr/>
          <a:lstStyle/>
          <a:p>
            <a:pPr algn="l"/>
            <a:r>
              <a:rPr lang="it-IT" sz="6000" dirty="0"/>
              <a:t>2. </a:t>
            </a:r>
            <a:br>
              <a:rPr lang="it-IT" sz="6000" dirty="0"/>
            </a:br>
            <a:r>
              <a:rPr lang="it-IT" sz="6000" dirty="0"/>
              <a:t>AIMS OF THE PROJECT </a:t>
            </a:r>
          </a:p>
        </p:txBody>
      </p:sp>
    </p:spTree>
    <p:extLst>
      <p:ext uri="{BB962C8B-B14F-4D97-AF65-F5344CB8AC3E}">
        <p14:creationId xmlns:p14="http://schemas.microsoft.com/office/powerpoint/2010/main" val="185518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6"/>
          <p:cNvSpPr txBox="1">
            <a:spLocks noGrp="1"/>
          </p:cNvSpPr>
          <p:nvPr>
            <p:ph type="title" idx="15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aim of my project:</a:t>
            </a:r>
            <a:endParaRPr dirty="0"/>
          </a:p>
        </p:txBody>
      </p:sp>
      <p:sp>
        <p:nvSpPr>
          <p:cNvPr id="258" name="Google Shape;258;p36"/>
          <p:cNvSpPr txBox="1">
            <a:spLocks noGrp="1"/>
          </p:cNvSpPr>
          <p:nvPr>
            <p:ph type="subTitle" idx="2"/>
          </p:nvPr>
        </p:nvSpPr>
        <p:spPr>
          <a:xfrm>
            <a:off x="809452" y="1093025"/>
            <a:ext cx="2486100" cy="37248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 err="1">
                <a:latin typeface="Nunito" pitchFamily="2" charset="77"/>
              </a:rPr>
              <a:t>Verify</a:t>
            </a:r>
            <a:r>
              <a:rPr lang="it-IT" sz="1600" dirty="0">
                <a:effectLst/>
                <a:latin typeface="Nunito" pitchFamily="2" charset="77"/>
              </a:rPr>
              <a:t> the </a:t>
            </a:r>
            <a:r>
              <a:rPr lang="it-IT" sz="1600" dirty="0" err="1">
                <a:effectLst/>
                <a:latin typeface="Nunito" pitchFamily="2" charset="77"/>
              </a:rPr>
              <a:t>hypothesis</a:t>
            </a:r>
            <a:r>
              <a:rPr lang="it-IT" sz="1600" dirty="0">
                <a:effectLst/>
                <a:latin typeface="Nunito" pitchFamily="2" charset="77"/>
              </a:rPr>
              <a:t> </a:t>
            </a:r>
            <a:r>
              <a:rPr lang="it-IT" sz="1600" dirty="0" err="1">
                <a:effectLst/>
                <a:latin typeface="Nunito" pitchFamily="2" charset="77"/>
              </a:rPr>
              <a:t>that</a:t>
            </a:r>
            <a:r>
              <a:rPr lang="it-IT" sz="1600" dirty="0">
                <a:effectLst/>
                <a:latin typeface="Nunito" pitchFamily="2" charset="77"/>
              </a:rPr>
              <a:t> the </a:t>
            </a:r>
            <a:r>
              <a:rPr lang="it-IT" sz="1600" dirty="0" err="1">
                <a:effectLst/>
                <a:latin typeface="Nunito" pitchFamily="2" charset="77"/>
              </a:rPr>
              <a:t>choosing</a:t>
            </a:r>
            <a:r>
              <a:rPr lang="it-IT" sz="1600" dirty="0">
                <a:effectLst/>
                <a:latin typeface="Nunito" pitchFamily="2" charset="77"/>
              </a:rPr>
              <a:t> of partner by </a:t>
            </a:r>
            <a:r>
              <a:rPr lang="it-IT" sz="1600" dirty="0" err="1">
                <a:effectLst/>
                <a:latin typeface="Nunito" pitchFamily="2" charset="77"/>
              </a:rPr>
              <a:t>bHLH</a:t>
            </a:r>
            <a:r>
              <a:rPr lang="it-IT" sz="1600" dirty="0">
                <a:effectLst/>
                <a:latin typeface="Nunito" pitchFamily="2" charset="77"/>
              </a:rPr>
              <a:t> </a:t>
            </a:r>
            <a:r>
              <a:rPr lang="it-IT" sz="1600" dirty="0" err="1">
                <a:effectLst/>
                <a:latin typeface="Nunito" pitchFamily="2" charset="77"/>
              </a:rPr>
              <a:t>factors</a:t>
            </a:r>
            <a:r>
              <a:rPr lang="it-IT" sz="1600" dirty="0">
                <a:effectLst/>
                <a:latin typeface="Nunito" pitchFamily="2" charset="77"/>
              </a:rPr>
              <a:t> </a:t>
            </a:r>
            <a:r>
              <a:rPr lang="it-IT" sz="1600" dirty="0" err="1">
                <a:effectLst/>
                <a:latin typeface="Nunito" pitchFamily="2" charset="77"/>
              </a:rPr>
              <a:t>is</a:t>
            </a:r>
            <a:r>
              <a:rPr lang="it-IT" sz="1600" dirty="0">
                <a:effectLst/>
                <a:latin typeface="Nunito" pitchFamily="2" charset="77"/>
              </a:rPr>
              <a:t> </a:t>
            </a:r>
            <a:r>
              <a:rPr lang="it-IT" sz="1600" dirty="0" err="1">
                <a:effectLst/>
                <a:latin typeface="Nunito" pitchFamily="2" charset="77"/>
              </a:rPr>
              <a:t>influenced</a:t>
            </a:r>
            <a:r>
              <a:rPr lang="it-IT" sz="1600" dirty="0">
                <a:effectLst/>
                <a:latin typeface="Nunito" pitchFamily="2" charset="77"/>
              </a:rPr>
              <a:t> by co-</a:t>
            </a:r>
            <a:r>
              <a:rPr lang="it-IT" sz="1600" dirty="0" err="1">
                <a:effectLst/>
                <a:latin typeface="Nunito" pitchFamily="2" charset="77"/>
              </a:rPr>
              <a:t>translational</a:t>
            </a:r>
            <a:r>
              <a:rPr lang="it-IT" sz="1600" dirty="0">
                <a:effectLst/>
                <a:latin typeface="Nunito" pitchFamily="2" charset="77"/>
              </a:rPr>
              <a:t> assembly (Co-TA).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sz="1600" dirty="0">
              <a:latin typeface="Nunito" pitchFamily="2" charset="7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dirty="0">
                <a:effectLst/>
                <a:latin typeface="Nunito" pitchFamily="2" charset="77"/>
              </a:rPr>
              <a:t>Co-TA </a:t>
            </a:r>
            <a:r>
              <a:rPr lang="it-IT" sz="1600" dirty="0" err="1">
                <a:effectLst/>
                <a:latin typeface="Nunito" pitchFamily="2" charset="77"/>
              </a:rPr>
              <a:t>is</a:t>
            </a:r>
            <a:r>
              <a:rPr lang="it-IT" sz="1600" dirty="0">
                <a:effectLst/>
                <a:latin typeface="Nunito" pitchFamily="2" charset="77"/>
              </a:rPr>
              <a:t> a </a:t>
            </a:r>
            <a:r>
              <a:rPr lang="it-IT" sz="1600" dirty="0" err="1">
                <a:effectLst/>
                <a:latin typeface="Nunito" pitchFamily="2" charset="77"/>
              </a:rPr>
              <a:t>process</a:t>
            </a:r>
            <a:r>
              <a:rPr lang="it-IT" sz="1600" dirty="0">
                <a:effectLst/>
                <a:latin typeface="Nunito" pitchFamily="2" charset="77"/>
              </a:rPr>
              <a:t> by </a:t>
            </a:r>
            <a:r>
              <a:rPr lang="it-IT" sz="1600" dirty="0" err="1">
                <a:effectLst/>
                <a:latin typeface="Nunito" pitchFamily="2" charset="77"/>
              </a:rPr>
              <a:t>which</a:t>
            </a:r>
            <a:r>
              <a:rPr lang="it-IT" sz="1600" dirty="0">
                <a:effectLst/>
                <a:latin typeface="Nunito" pitchFamily="2" charset="77"/>
              </a:rPr>
              <a:t> </a:t>
            </a:r>
            <a:r>
              <a:rPr lang="it-IT" sz="1600" dirty="0" err="1">
                <a:effectLst/>
                <a:latin typeface="Nunito" pitchFamily="2" charset="77"/>
              </a:rPr>
              <a:t>protein</a:t>
            </a:r>
            <a:r>
              <a:rPr lang="it-IT" sz="1600" dirty="0">
                <a:effectLst/>
                <a:latin typeface="Nunito" pitchFamily="2" charset="77"/>
              </a:rPr>
              <a:t> </a:t>
            </a:r>
            <a:r>
              <a:rPr lang="it-IT" sz="1600" dirty="0" err="1">
                <a:effectLst/>
                <a:latin typeface="Nunito" pitchFamily="2" charset="77"/>
              </a:rPr>
              <a:t>complexes</a:t>
            </a:r>
            <a:r>
              <a:rPr lang="it-IT" sz="1600" dirty="0">
                <a:effectLst/>
                <a:latin typeface="Nunito" pitchFamily="2" charset="77"/>
              </a:rPr>
              <a:t> are made </a:t>
            </a:r>
            <a:r>
              <a:rPr lang="it-IT" sz="1600" dirty="0" err="1">
                <a:effectLst/>
                <a:latin typeface="Nunito" pitchFamily="2" charset="77"/>
              </a:rPr>
              <a:t>while</a:t>
            </a:r>
            <a:r>
              <a:rPr lang="it-IT" sz="1600" dirty="0">
                <a:effectLst/>
                <a:latin typeface="Nunito" pitchFamily="2" charset="77"/>
              </a:rPr>
              <a:t> </a:t>
            </a:r>
            <a:r>
              <a:rPr lang="it-IT" sz="1600" dirty="0" err="1">
                <a:effectLst/>
                <a:latin typeface="Nunito" pitchFamily="2" charset="77"/>
              </a:rPr>
              <a:t>subunits</a:t>
            </a:r>
            <a:r>
              <a:rPr lang="it-IT" sz="1600" dirty="0">
                <a:effectLst/>
                <a:latin typeface="Nunito" pitchFamily="2" charset="77"/>
              </a:rPr>
              <a:t> are </a:t>
            </a:r>
            <a:r>
              <a:rPr lang="it-IT" sz="1600" dirty="0" err="1">
                <a:effectLst/>
                <a:latin typeface="Nunito" pitchFamily="2" charset="77"/>
              </a:rPr>
              <a:t>translated</a:t>
            </a:r>
            <a:r>
              <a:rPr lang="it-IT" sz="1600" dirty="0">
                <a:effectLst/>
                <a:latin typeface="Nunito" pitchFamily="2" charset="77"/>
              </a:rPr>
              <a:t>, </a:t>
            </a:r>
            <a:r>
              <a:rPr lang="it-IT" sz="1600" dirty="0" err="1">
                <a:effectLst/>
                <a:latin typeface="Nunito" pitchFamily="2" charset="77"/>
              </a:rPr>
              <a:t>imposing</a:t>
            </a:r>
            <a:r>
              <a:rPr lang="it-IT" sz="1600" dirty="0">
                <a:effectLst/>
                <a:latin typeface="Nunito" pitchFamily="2" charset="77"/>
              </a:rPr>
              <a:t> </a:t>
            </a:r>
            <a:r>
              <a:rPr lang="it-IT" sz="1600" dirty="0" err="1">
                <a:effectLst/>
                <a:latin typeface="Nunito" pitchFamily="2" charset="77"/>
              </a:rPr>
              <a:t>evolutionary</a:t>
            </a:r>
            <a:r>
              <a:rPr lang="it-IT" sz="1600" dirty="0">
                <a:effectLst/>
                <a:latin typeface="Nunito" pitchFamily="2" charset="77"/>
              </a:rPr>
              <a:t> </a:t>
            </a:r>
            <a:r>
              <a:rPr lang="it-IT" sz="1600" dirty="0" err="1">
                <a:effectLst/>
                <a:latin typeface="Nunito" pitchFamily="2" charset="77"/>
              </a:rPr>
              <a:t>constraints</a:t>
            </a:r>
            <a:r>
              <a:rPr lang="it-IT" sz="1600" dirty="0">
                <a:effectLst/>
                <a:latin typeface="Nunito" pitchFamily="2" charset="77"/>
              </a:rPr>
              <a:t> in the position of the interaction domains</a:t>
            </a:r>
            <a:endParaRPr sz="1600" dirty="0">
              <a:latin typeface="Nunito" pitchFamily="2" charset="77"/>
            </a:endParaRPr>
          </a:p>
        </p:txBody>
      </p:sp>
      <p:cxnSp>
        <p:nvCxnSpPr>
          <p:cNvPr id="269" name="Google Shape;269;p36"/>
          <p:cNvCxnSpPr>
            <a:endCxn id="270" idx="1"/>
          </p:cNvCxnSpPr>
          <p:nvPr/>
        </p:nvCxnSpPr>
        <p:spPr>
          <a:xfrm>
            <a:off x="-331800" y="4868547"/>
            <a:ext cx="6663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0" name="Google Shape;270;p36"/>
          <p:cNvSpPr txBox="1"/>
          <p:nvPr/>
        </p:nvSpPr>
        <p:spPr>
          <a:xfrm>
            <a:off x="6331500" y="4630647"/>
            <a:ext cx="25854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Elegant Lines Pitch Deck // 2021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1" name="Immagine 20" descr="Immagine che contiene schermata, Organismo, celenterato, medusa&#10;&#10;Il contenuto generato dall'IA potrebbe non essere corretto.">
            <a:extLst>
              <a:ext uri="{FF2B5EF4-FFF2-40B4-BE49-F238E27FC236}">
                <a16:creationId xmlns:a16="http://schemas.microsoft.com/office/drawing/2014/main" id="{E48B11A3-1EB3-EAED-1F8F-C0F3585F6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1234" y="1823542"/>
            <a:ext cx="5332766" cy="31039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95000"/>
          </a:schemeClr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 txBox="1">
            <a:spLocks noGrp="1"/>
          </p:cNvSpPr>
          <p:nvPr>
            <p:ph type="title" idx="4"/>
          </p:nvPr>
        </p:nvSpPr>
        <p:spPr>
          <a:xfrm>
            <a:off x="720000" y="521225"/>
            <a:ext cx="7704000" cy="57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/>
              <a:t>How Co-TA works:</a:t>
            </a:r>
            <a:endParaRPr b="0" dirty="0"/>
          </a:p>
        </p:txBody>
      </p:sp>
      <p:sp>
        <p:nvSpPr>
          <p:cNvPr id="318" name="Google Shape;318;p41"/>
          <p:cNvSpPr txBox="1">
            <a:spLocks noGrp="1"/>
          </p:cNvSpPr>
          <p:nvPr>
            <p:ph type="subTitle" idx="1"/>
          </p:nvPr>
        </p:nvSpPr>
        <p:spPr>
          <a:xfrm>
            <a:off x="4223084" y="625755"/>
            <a:ext cx="4200916" cy="49065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buNone/>
            </a:pP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N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-terminal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 →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Favors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Co-TA</a:t>
            </a:r>
            <a:br>
              <a:rPr lang="it-IT" b="0" i="0" u="none" strike="noStrike" dirty="0">
                <a:solidFill>
                  <a:srgbClr val="000000"/>
                </a:solidFill>
                <a:effectLst/>
              </a:rPr>
            </a:b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   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Earlier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interaction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between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nascent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polypeptides</a:t>
            </a:r>
            <a:endParaRPr lang="it-IT" dirty="0">
              <a:solidFill>
                <a:srgbClr val="000000"/>
              </a:solidFill>
            </a:endParaRPr>
          </a:p>
          <a:p>
            <a:pPr algn="l">
              <a:buNone/>
            </a:pP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C-terminal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 → Limits Co-TA</a:t>
            </a:r>
            <a:br>
              <a:rPr lang="it-IT" b="0" i="0" u="none" strike="noStrike" dirty="0">
                <a:solidFill>
                  <a:srgbClr val="000000"/>
                </a:solidFill>
                <a:effectLst/>
              </a:rPr>
            </a:b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    Delays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dimerization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until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translation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complete</a:t>
            </a:r>
          </a:p>
          <a:p>
            <a:pPr algn="l">
              <a:buNone/>
            </a:pPr>
            <a:endParaRPr lang="it-IT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None/>
            </a:pP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Objectives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algn="l">
              <a:buNone/>
            </a:pPr>
            <a:endParaRPr lang="it-IT" b="1" i="0" u="none" strike="noStrike" dirty="0">
              <a:solidFill>
                <a:srgbClr val="000000"/>
              </a:solidFill>
              <a:effectLst/>
            </a:endParaRPr>
          </a:p>
          <a:p>
            <a:pPr marL="139700" indent="0" algn="l"/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Analyze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domain positioning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across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species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139700" indent="0" algn="l"/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Identify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evolutionary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trends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in domain placement.</a:t>
            </a:r>
          </a:p>
          <a:p>
            <a:pPr marL="139700" indent="0" algn="l"/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Assess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whether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Co-TA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is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an 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evolutionarily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favored</a:t>
            </a:r>
            <a:r>
              <a:rPr lang="it-IT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it-IT" b="1" i="0" u="none" strike="noStrike" dirty="0" err="1">
                <a:solidFill>
                  <a:srgbClr val="000000"/>
                </a:solidFill>
                <a:effectLst/>
              </a:rPr>
              <a:t>mechanism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 in the </a:t>
            </a:r>
            <a:r>
              <a:rPr lang="it-IT" b="0" i="0" u="none" strike="noStrike" dirty="0" err="1">
                <a:solidFill>
                  <a:srgbClr val="000000"/>
                </a:solidFill>
                <a:effectLst/>
              </a:rPr>
              <a:t>bHLH</a:t>
            </a:r>
            <a:r>
              <a:rPr lang="it-IT" b="0" i="0" u="none" strike="noStrike" dirty="0">
                <a:solidFill>
                  <a:srgbClr val="000000"/>
                </a:solidFill>
                <a:effectLst/>
              </a:rPr>
              <a:t> family.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27" name="Google Shape;327;p41"/>
          <p:cNvCxnSpPr>
            <a:cxnSpLocks/>
          </p:cNvCxnSpPr>
          <p:nvPr/>
        </p:nvCxnSpPr>
        <p:spPr>
          <a:xfrm>
            <a:off x="-331800" y="4868547"/>
            <a:ext cx="9475800" cy="6072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Immagine 6" descr="Immagine che contiene Policromia, viola, Magenta, arte&#10;&#10;Il contenuto generato dall'IA potrebbe non essere corretto.">
            <a:extLst>
              <a:ext uri="{FF2B5EF4-FFF2-40B4-BE49-F238E27FC236}">
                <a16:creationId xmlns:a16="http://schemas.microsoft.com/office/drawing/2014/main" id="{1BC7E828-EF7F-A35F-34DB-3DED43940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086954"/>
            <a:ext cx="3323870" cy="37876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27F9DFFE-4184-4EBF-1230-2CB58559F20A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720000" y="1673749"/>
            <a:ext cx="7704000" cy="2241077"/>
          </a:xfrm>
        </p:spPr>
        <p:txBody>
          <a:bodyPr/>
          <a:lstStyle/>
          <a:p>
            <a:r>
              <a:rPr lang="it-IT" sz="6000" dirty="0"/>
              <a:t>3. </a:t>
            </a:r>
            <a:br>
              <a:rPr lang="it-IT" sz="6000" dirty="0"/>
            </a:br>
            <a:r>
              <a:rPr lang="it-IT" sz="60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385594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D" val="67d838f5d42e06d298f03f23"/>
  <p:tag name="BIOJSON" val="{&quot;id&quot;:&quot;804859e0-8803-4304-8daa-ad072c58e1c1&quot;,&quot;objects&quot;:{&quot;804859e0-8803-4304-8daa-ad072c58e1c1&quot;:{&quot;id&quot;:&quot;804859e0-8803-4304-8daa-ad072c58e1c1&quot;,&quot;type&quot;:&quot;FIGURE_OBJECT&quot;,&quot;document&quot;:{&quot;type&quot;:&quot;DOCUMENT_GROUP&quot;,&quot;canvasType&quot;:&quot;FIGURE&quot;,&quot;units&quot;:&quot;in&quot;}},&quot;6b293c4f-eb88-4fc4-bd67-91bae51d1d7f&quot;:{&quot;id&quot;:&quot;6b293c4f-eb88-4fc4-bd67-91bae51d1d7f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parentId&quot;:&quot;804859e0-8803-4304-8daa-ad072c58e1c1&quot;,&quot;type&quot;:&quot;FRAME&quot;,&quot;order&quot;:&quot;5&quot;}},&quot;aee4f63a-8675-4caf-83a8-ebf7d942f695&quot;:{&quot;id&quot;:&quot;aee4f63a-8675-4caf-83a8-ebf7d942f695&quot;,&quot;type&quot;:&quot;FIGURE_OBJECT&quot;,&quot;document&quot;:{&quot;type&quot;:&quot;FIGURE&quot;,&quot;canvasType&quot;:&quot;FIGURE&quot;,&quot;units&quot;:&quot;in&quot;},&quot;parent&quot;:{&quot;parentId&quot;:&quot;804859e0-8803-4304-8daa-ad072c58e1c1&quot;,&quot;type&quot;:&quot;DOCUMENT&quot;,&quot;order&quot;:&quot;5&quot;}},&quot;bd455684-1dca-4206-bca4-1fa621c38c38&quot;:{&quot;id&quot;:&quot;bd455684-1dca-4206-bca4-1fa621c38c38&quot;,&quot;type&quot;:&quot;FIGURE_OBJECT&quot;,&quot;relativeTransform&quot;:{&quot;translate&quot;:{&quot;x&quot;:0,&quot;y&quot;:0},&quot;rotate&quot;:0,&quot;skewX&quot;:0,&quot;scale&quot;:{&quot;x&quot;:1,&quot;y&quot;:1}},&quot;path&quot;:{&quot;type&quot;:&quot;RECT&quot;,&quot;size&quot;:{&quot;x&quot;:960,&quot;y&quot;:672}},&quot;pathStyles&quot;:[{&quot;type&quot;:&quot;FILL&quot;,&quot;fillStyle&quot;:&quot;rgba(0,0,0,0)&quot;}],&quot;parent&quot;:{&quot;type&quot;:&quot;FRAME&quot;,&quot;parentId&quot;:&quot;aee4f63a-8675-4caf-83a8-ebf7d942f695&quot;,&quot;order&quot;:&quot;5&quot;}},&quot;7826fe32-2c13-4768-a43a-17983679af49&quot;:{&quot;id&quot;:&quot;7826fe32-2c13-4768-a43a-17983679af49&quot;,&quot;type&quot;:&quot;FIGURE_OBJECT&quot;,&quot;guide&quot;:{&quot;type&quot;:&quot;GRID&quot;,&quot;distance&quot;:0.5,&quot;units&quot;:&quot;in&quot;},&quot;parent&quot;:{&quot;parentId&quot;:&quot;804859e0-8803-4304-8daa-ad072c58e1c1&quot;,&quot;type&quot;:&quot;GUIDE&quot;,&quot;order&quot;:&quot;5&quot;}},&quot;d4e3707a-822d-46c9-be29-70f06c9fddf8&quot;:{&quot;relativeTransform&quot;:{&quot;translate&quot;:{&quot;x&quot;:-620.6202410870882,&quot;y&quot;:464.89329341028997},&quot;rotate&quot;:0},&quot;type&quot;:&quot;FIGURE_OBJECT&quot;,&quot;id&quot;:&quot;d4e3707a-822d-46c9-be29-70f06c9fddf8&quot;,&quot;parent&quot;:{&quot;type&quot;:&quot;CHILD&quot;,&quot;parentId&quot;:&quot;aee4f63a-8675-4caf-83a8-ebf7d942f695&quot;,&quot;order&quot;:&quot;5&quot;},&quot;name&quot;:&quot;Phylodynamics (tree diagram)&quot;,&quot;displayName&quot;:&quot;Phylodynamics (tree diagram)&quot;,&quot;source&quot;:{&quot;id&quot;:&quot;65cfb03cb5620613a9f793d9&quot;,&quot;type&quot;:&quot;ASSETS&quot;},&quot;isPremium&quot;:true},&quot;5ad5f6d9-271a-4d0f-8350-93cbf12871ae&quot;:{&quot;type&quot;:&quot;FIGURE_OBJECT&quot;,&quot;id&quot;:&quot;5ad5f6d9-271a-4d0f-8350-93cbf12871ae&quot;,&quot;relativeTransform&quot;:{&quot;translate&quot;:{&quot;x&quot;:1151.70661838998,&quot;y&quot;:-82.00140272800603},&quot;rotate&quot;:0},&quot;opacity&quot;:1,&quot;path&quot;:{&quot;type&quot;:&quot;POLY_LINE&quot;,&quot;points&quot;:[{&quot;x&quot;:-585.0061387530054,&quot;y&quot;:-420.5904710173413},{&quot;x&quot;:-544.2306501504091,&quot;y&quot;:-420.31680499857134}],&quot;closed&quot;:false},&quot;pathStyles&quot;:[{&quot;type&quot;:&quot;FILL&quot;,&quot;fillStyle&quot;:&quot;rgba(0,0,0,0)&quot;},{&quot;type&quot;:&quot;STROKE&quot;,&quot;strokeStyle&quot;:&quot;rgba(70, 85, 83, 1)&quot;,&quot;lineWidth&quot;:5.2676693230017655,&quot;lineJoin&quot;:&quot;round&quot;}],&quot;isLocked&quot;:false,&quot;parent&quot;:{&quot;type&quot;:&quot;CHILD&quot;,&quot;parentId&quot;:&quot;d4e3707a-822d-46c9-be29-70f06c9fddf8&quot;,&quot;order&quot;:&quot;1&quot;},&quot;connectorInfo&quot;:{&quot;connectedObjects&quot;:[],&quot;type&quot;:&quot;LINE&quot;,&quot;offset&quot;:{&quot;x&quot;:0,&quot;y&quot;:0},&quot;bending&quot;:0.1,&quot;firstElementIsHead&quot;:true,&quot;customized&quot;:false},&quot;pathMarkers&quot;:{&quot;markerStart&quot;:{&quot;type&quot;:&quot;PATH&quot;,&quot;units&quot;:{&quot;type&quot;:&quot;STROKE_WIDTH&quot;,&quot;scale&quot;:1},&quot;orient&quot;:{&quot;type&quot;:&quot;AUTO_START_REVERSE&quot;},&quot;name&quot;:&quot;rounded-end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-0.5,&quot;y&quot;:0,&quot;isEndPoint&quot;:true},{&quot;x&quot;:-0.49999999999999994,&quot;y&quot;:0.2761423749153967,&quot;isEndPoint&quot;:false},{&quot;x&quot;:-0.2761423749153966,&quot;y&quot;:0.5,&quot;isEndPoint&quot;:false},{&quot;x&quot;:3.061616997868383e-17,&quot;y&quot;:0.5,&quot;isEndPoint&quot;:true},{&quot;x&quot;:0.2761423749153967,&quot;y&quot;:0.5,&quot;isEndPoint&quot;:false},{&quot;x&quot;:0.5,&quot;y&quot;:0.27614237491539667,&quot;isEndPoint&quot;:false},{&quot;x&quot;:0.5,&quot;y&quot;:0,&quot;isEndPoint&quot;:true},{&quot;x&quot;:0.5,&quot;y&quot;:-0.27614237491539667,&quot;isEndPoint&quot;:false},{&quot;x&quot;:0.2761423749153967,&quot;y&quot;:-0.5,&quot;isEndPoint&quot;:false},{&quot;x&quot;:3.061616997868383e-17,&quot;y&quot;:-0.5,&quot;isEndPoint&quot;:true},{&quot;x&quot;:-0.2761423749153966,&quot;y&quot;:-0.5,&quot;isEndPoint&quot;:false},{&quot;x&quot;:-0.49999999999999994,&quot;y&quot;:-0.2761423749153967,&quot;isEndPoint&quot;:false},{&quot;x&quot;:-0.5,&quot;y&quot;:-6.123233995736766e-17,&quot;isEndPoint&quot;:true}],&quot;closed&quot;:false}},&quot;pathStyles&quot;:[{&quot;type&quot;:&quot;FILL&quot;,&quot;fillStyle&quot;:&quot;context-stroke-flat&quot;}]}}},&quot;38fbff85-d1c6-40ed-a7e4-29ea82012b5a&quot;:{&quot;type&quot;:&quot;FIGURE_OBJECT&quot;,&quot;id&quot;:&quot;38fbff85-d1c6-40ed-a7e4-29ea82012b5a&quot;,&quot;relativeTransform&quot;:{&quot;translate&quot;:{&quot;x&quot;:786.3108201215153,&quot;y&quot;:-567.3269874813687},&quot;rotate&quot;:0},&quot;opacity&quot;:1,&quot;path&quot;:{&quot;type&quot;:&quot;ELLIPSE&quot;,&quot;size&quot;:{&quot;x&quot;:20.514291178577388,&quot;y&quot;:20.51429117857739}},&quot;pathStyles&quot;:[{&quot;type&quot;:&quot;FILL&quot;,&quot;fillStyle&quot;:&quot;rgba(217, 232, 229, 1)&quot;},{&quot;type&quot;:&quot;STROKE&quot;,&quot;strokeStyle&quot;:&quot;rgba(70, 85, 83, 1)&quot;,&quot;lineWidth&quot;:0,&quot;lineJoin&quot;:&quot;round&quot;}],&quot;isLocked&quot;:false,&quot;parent&quot;:{&quot;type&quot;:&quot;CHILD&quot;,&quot;parentId&quot;:&quot;d4e3707a-822d-46c9-be29-70f06c9fddf8&quot;,&quot;order&quot;:&quot;3&quot;}},&quot;fc62b5ed-6ad3-4c02-9571-ad0d030fce38&quot;:{&quot;type&quot;:&quot;FIGURE_OBJECT&quot;,&quot;id&quot;:&quot;fc62b5ed-6ad3-4c02-9571-ad0d030fce38&quot;,&quot;relativeTransform&quot;:{&quot;translate&quot;:{&quot;x&quot;:786.3108201215153,&quot;y&quot;:-523.3989146884136},&quot;rotate&quot;:0},&quot;opacity&quot;:1,&quot;path&quot;:{&quot;type&quot;:&quot;ELLIPSE&quot;,&quot;size&quot;:{&quot;x&quot;:20.514291178577388,&quot;y&quot;:20.51429117857739}},&quot;pathStyles&quot;:[{&quot;type&quot;:&quot;FILL&quot;,&quot;fillStyle&quot;:&quot;rgba(217, 232, 229, 1)&quot;},{&quot;type&quot;:&quot;STROKE&quot;,&quot;strokeStyle&quot;:&quot;rgba(70, 85, 83, 1)&quot;,&quot;lineWidth&quot;:0,&quot;lineJoin&quot;:&quot;round&quot;}],&quot;isLocked&quot;:false,&quot;parent&quot;:{&quot;type&quot;:&quot;CHILD&quot;,&quot;parentId&quot;:&quot;d4e3707a-822d-46c9-be29-70f06c9fddf8&quot;,&quot;order&quot;:&quot;5&quot;}},&quot;76d906ed-5340-43f1-a12f-31da0af24807&quot;:{&quot;type&quot;:&quot;FIGURE_OBJECT&quot;,&quot;id&quot;:&quot;76d906ed-5340-43f1-a12f-31da0af24807&quot;,&quot;relativeTransform&quot;:{&quot;translate&quot;:{&quot;x&quot;:787.2237060789611,&quot;y&quot;:-495.1070413551103},&quot;rotate&quot;:0},&quot;opacity&quot;:1,&quot;path&quot;:{&quot;type&quot;:&quot;ELLIPSE&quot;,&quot;size&quot;:{&quot;x&quot;:20.514291178577388,&quot;y&quot;:20.51429117857739}},&quot;pathStyles&quot;:[{&quot;type&quot;:&quot;FILL&quot;,&quot;fillStyle&quot;:&quot;rgba(217, 232, 229, 1)&quot;},{&quot;type&quot;:&quot;STROKE&quot;,&quot;strokeStyle&quot;:&quot;rgba(70, 85, 83, 1)&quot;,&quot;lineWidth&quot;:0,&quot;lineJoin&quot;:&quot;round&quot;}],&quot;isLocked&quot;:false,&quot;parent&quot;:{&quot;type&quot;:&quot;CHILD&quot;,&quot;parentId&quot;:&quot;d4e3707a-822d-46c9-be29-70f06c9fddf8&quot;,&quot;order&quot;:&quot;6&quot;}},&quot;2b9cf9c4-ed59-45f6-b435-ed628062bd9f&quot;:{&quot;type&quot;:&quot;FIGURE_OBJECT&quot;,&quot;id&quot;:&quot;2b9cf9c4-ed59-45f6-b435-ed628062bd9f&quot;,&quot;relativeTransform&quot;:{&quot;translate&quot;:{&quot;x&quot;:786.3049740691492,&quot;y&quot;:-454.89373022123124},&quot;rotate&quot;:0},&quot;opacity&quot;:1,&quot;path&quot;:{&quot;type&quot;:&quot;ELLIPSE&quot;,&quot;size&quot;:{&quot;x&quot;:20.514291178577388,&quot;y&quot;:20.51429117857739}},&quot;pathStyles&quot;:[{&quot;type&quot;:&quot;FILL&quot;,&quot;fillStyle&quot;:&quot;rgba(217, 232, 229, 1)&quot;},{&quot;type&quot;:&quot;STROKE&quot;,&quot;strokeStyle&quot;:&quot;rgba(70, 85, 83, 1)&quot;,&quot;lineWidth&quot;:0,&quot;lineJoin&quot;:&quot;round&quot;}],&quot;isLocked&quot;:false,&quot;parent&quot;:{&quot;type&quot;:&quot;CHILD&quot;,&quot;parentId&quot;:&quot;d4e3707a-822d-46c9-be29-70f06c9fddf8&quot;,&quot;order&quot;:&quot;7&quot;}},&quot;2796096e-8476-4f5c-8df0-8b489862db3d&quot;:{&quot;type&quot;:&quot;FIGURE_OBJECT&quot;,&quot;id&quot;:&quot;2796096e-8476-4f5c-8df0-8b489862db3d&quot;,&quot;relativeTransform&quot;:{&quot;translate&quot;:{&quot;x&quot;:786.3049885019882,&quot;y&quot;:-408.98246735874},&quot;rotate&quot;:-2.4434609527920615e-16,&quot;skewX&quot;:-4.2052998986975353e-32},&quot;opacity&quot;:1,&quot;path&quot;:{&quot;type&quot;:&quot;ELLIPSE&quot;,&quot;size&quot;:{&quot;x&quot;:20.514291178577388,&quot;y&quot;:20.51429117857739}},&quot;pathStyles&quot;:[{&quot;type&quot;:&quot;FILL&quot;,&quot;fillStyle&quot;:&quot;rgba(217, 232, 229, 1)&quot;},{&quot;type&quot;:&quot;STROKE&quot;,&quot;strokeStyle&quot;:&quot;rgba(70, 85, 83, 1)&quot;,&quot;lineWidth&quot;:0,&quot;lineJoin&quot;:&quot;round&quot;}],&quot;isLocked&quot;:false,&quot;parent&quot;:{&quot;type&quot;:&quot;CHILD&quot;,&quot;parentId&quot;:&quot;d4e3707a-822d-46c9-be29-70f06c9fddf8&quot;,&quot;order&quot;:&quot;8&quot;}},&quot;3ee69f06-1411-435a-9539-0e55adcf96d0&quot;:{&quot;type&quot;:&quot;FIGURE_OBJECT&quot;,&quot;id&quot;:&quot;3ee69f06-1411-435a-9539-0e55adcf96d0&quot;,&quot;parent&quot;:{&quot;type&quot;:&quot;CHILD&quot;,&quot;parentId&quot;:&quot;d4e3707a-822d-46c9-be29-70f06c9fddf8&quot;,&quot;order&quot;:&quot;2&quot;},&quot;relativeTransform&quot;:{&quot;translate&quot;:{&quot;x&quot;:1218.0852720533142,&quot;y&quot;:-246.25036063430488},&quot;rotate&quot;:0}},&quot;d32fad9e-073d-4e6c-a198-496aafc89748&quot;:{&quot;type&quot;:&quot;FIGURE_OBJECT&quot;,&quot;id&quot;:&quot;d32fad9e-073d-4e6c-a198-496aafc89748&quot;,&quot;relativeTransform&quot;:{&quot;translate&quot;:{&quot;x&quot;:-22.012760230001206,&quot;y&quot;:234.98625004449516},&quot;rotate&quot;:0},&quot;opacity&quot;:1,&quot;path&quot;:{&quot;type&quot;:&quot;POLY_LINE&quot;,&quot;points&quot;:[{&quot;x&quot;:-494.0795067371039,&quot;y&quot;:-531.9640493297829},{&quot;x&quot;:-587.693514431351,&quot;y&quot;:-531.9640493297829},{&quot;x&quot;:-587.693514431351,&quot;y&quot;:-450.4177721100421},{&quot;x&quot;:-531.103696261786,&quot;y&quot;:-450.4177721100421}],&quot;closed&quot;:false},&quot;pathStyles&quot;:[{&quot;type&quot;:&quot;FILL&quot;,&quot;fillStyle&quot;:&quot;rgba(0,0,0,0)&quot;},{&quot;type&quot;:&quot;STROKE&quot;,&quot;strokeStyle&quot;:&quot;rgba(70, 85, 83, 1)&quot;,&quot;lineWidth&quot;:5.2676693230017655,&quot;lineJoin&quot;:&quot;round&quot;}],&quot;isLocked&quot;:false,&quot;parent&quot;:{&quot;type&quot;:&quot;CHILD&quot;,&quot;parentId&quot;:&quot;3ee69f06-1411-435a-9539-0e55adcf96d0&quot;,&quot;order&quot;:&quot;1&quot;},&quot;connectorInfo&quot;:{&quot;connectedObjects&quot;:[],&quot;type&quot;:&quot;LINE&quot;,&quot;offset&quot;:{&quot;x&quot;:0,&quot;y&quot;:0},&quot;bending&quot;:0.1,&quot;firstElementIsHead&quot;:true,&quot;customized&quot;:true},&quot;pathMarkers&quot;:{&quot;markerStart&quot;:{&quot;type&quot;:&quot;PATH&quot;,&quot;units&quot;:{&quot;type&quot;:&quot;STROKE_WIDTH&quot;,&quot;scale&quot;:1},&quot;orient&quot;:{&quot;type&quot;:&quot;AUTO_START_REVERSE&quot;},&quot;name&quot;:&quot;rounded-end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-0.5,&quot;y&quot;:0,&quot;isEndPoint&quot;:true},{&quot;x&quot;:-0.49999999999999994,&quot;y&quot;:0.2761423749153967,&quot;isEndPoint&quot;:false},{&quot;x&quot;:-0.2761423749153966,&quot;y&quot;:0.5,&quot;isEndPoint&quot;:false},{&quot;x&quot;:3.061616997868383e-17,&quot;y&quot;:0.5,&quot;isEndPoint&quot;:true},{&quot;x&quot;:0.2761423749153967,&quot;y&quot;:0.5,&quot;isEndPoint&quot;:false},{&quot;x&quot;:0.5,&quot;y&quot;:0.27614237491539667,&quot;isEndPoint&quot;:false},{&quot;x&quot;:0.5,&quot;y&quot;:0,&quot;isEndPoint&quot;:true},{&quot;x&quot;:0.5,&quot;y&quot;:-0.27614237491539667,&quot;isEndPoint&quot;:false},{&quot;x&quot;:0.2761423749153967,&quot;y&quot;:-0.5,&quot;isEndPoint&quot;:false},{&quot;x&quot;:3.061616997868383e-17,&quot;y&quot;:-0.5,&quot;isEndPoint&quot;:true},{&quot;x&quot;:-0.2761423749153966,&quot;y&quot;:-0.5,&quot;isEndPoint&quot;:false},{&quot;x&quot;:-0.49999999999999994,&quot;y&quot;:-0.2761423749153967,&quot;isEndPoint&quot;:false},{&quot;x&quot;:-0.5,&quot;y&quot;:-6.123233995736766e-17,&quot;isEndPoint&quot;:true}],&quot;closed&quot;:false}},&quot;pathStyles&quot;:[{&quot;type&quot;:&quot;FILL&quot;,&quot;fillStyle&quot;:&quot;context-stroke-flat&quot;}]}}},&quot;7dc68ba5-f70a-4769-97fd-5aeb4c1d4a7f&quot;:{&quot;type&quot;:&quot;FIGURE_OBJECT&quot;,&quot;id&quot;:&quot;7dc68ba5-f70a-4769-97fd-5aeb4c1d4a7f&quot;,&quot;relativeTransform&quot;:{&quot;translate&quot;:{&quot;x&quot;:73.37720596767069,&quot;y&quot;:-31.864748083487505},&quot;rotate&quot;:0},&quot;opacity&quot;:1,&quot;path&quot;:{&quot;type&quot;:&quot;POLY_LINE&quot;,&quot;points&quot;:[{&quot;x&quot;:-507.9259516083804,&quot;y&quot;:-289.2796129086758},{&quot;x&quot;:-587.693514431351,&quot;y&quot;:-289.2796129086758},{&quot;x&quot;:-587.693514431351,&quot;y&quot;:-244.93512094913333},{&quot;x&quot;:-506.42090323038,&quot;y&quot;:-244.93512094913333}],&quot;closed&quot;:false},&quot;pathStyles&quot;:[{&quot;type&quot;:&quot;FILL&quot;,&quot;fillStyle&quot;:&quot;rgba(0,0,0,0)&quot;},{&quot;type&quot;:&quot;STROKE&quot;,&quot;strokeStyle&quot;:&quot;rgba(70, 85, 83, 1)&quot;,&quot;lineWidth&quot;:5.2676693230017655,&quot;lineJoin&quot;:&quot;round&quot;}],&quot;isLocked&quot;:false,&quot;parent&quot;:{&quot;type&quot;:&quot;CHILD&quot;,&quot;parentId&quot;:&quot;3ee69f06-1411-435a-9539-0e55adcf96d0&quot;,&quot;order&quot;:&quot;2&quot;},&quot;connectorInfo&quot;:{&quot;connectedObjects&quot;:[],&quot;type&quot;:&quot;LINE&quot;,&quot;offset&quot;:{&quot;x&quot;:0,&quot;y&quot;:0},&quot;bending&quot;:0.1,&quot;firstElementIsHead&quot;:true,&quot;customized&quot;:true},&quot;pathMarkers&quot;:{&quot;markerStart&quot;:{&quot;type&quot;:&quot;PATH&quot;,&quot;units&quot;:{&quot;type&quot;:&quot;STROKE_WIDTH&quot;,&quot;scale&quot;:1},&quot;orient&quot;:{&quot;type&quot;:&quot;AUTO_START_REVERSE&quot;},&quot;name&quot;:&quot;rounded-end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-0.5,&quot;y&quot;:0,&quot;isEndPoint&quot;:true},{&quot;x&quot;:-0.49999999999999994,&quot;y&quot;:0.2761423749153967,&quot;isEndPoint&quot;:false},{&quot;x&quot;:-0.2761423749153966,&quot;y&quot;:0.5,&quot;isEndPoint&quot;:false},{&quot;x&quot;:3.061616997868383e-17,&quot;y&quot;:0.5,&quot;isEndPoint&quot;:true},{&quot;x&quot;:0.2761423749153967,&quot;y&quot;:0.5,&quot;isEndPoint&quot;:false},{&quot;x&quot;:0.5,&quot;y&quot;:0.27614237491539667,&quot;isEndPoint&quot;:false},{&quot;x&quot;:0.5,&quot;y&quot;:0,&quot;isEndPoint&quot;:true},{&quot;x&quot;:0.5,&quot;y&quot;:-0.27614237491539667,&quot;isEndPoint&quot;:false},{&quot;x&quot;:0.2761423749153967,&quot;y&quot;:-0.5,&quot;isEndPoint&quot;:false},{&quot;x&quot;:3.061616997868383e-17,&quot;y&quot;:-0.5,&quot;isEndPoint&quot;:true},{&quot;x&quot;:-0.2761423749153966,&quot;y&quot;:-0.5,&quot;isEndPoint&quot;:false},{&quot;x&quot;:-0.49999999999999994,&quot;y&quot;:-0.2761423749153967,&quot;isEndPoint&quot;:false},{&quot;x&quot;:-0.5,&quot;y&quot;:-6.123233995736766e-17,&quot;isEndPoint&quot;:true}],&quot;closed&quot;:false}},&quot;pathStyles&quot;:[{&quot;type&quot;:&quot;FILL&quot;,&quot;fillStyle&quot;:&quot;context-stroke-flat&quot;}]},&quot;markerEnd&quot;:{&quot;type&quot;:&quot;PATH&quot;,&quot;units&quot;:{&quot;type&quot;:&quot;STROKE_WIDTH&quot;,&quot;scale&quot;:1},&quot;orient&quot;:{&quot;type&quot;:&quot;AUTO_START_REVERSE&quot;},&quot;name&quot;:&quot;rounded-end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-0.5,&quot;y&quot;:0,&quot;isEndPoint&quot;:true},{&quot;x&quot;:-0.49999999999999994,&quot;y&quot;:0.2761423749153967,&quot;isEndPoint&quot;:false},{&quot;x&quot;:-0.2761423749153966,&quot;y&quot;:0.5,&quot;isEndPoint&quot;:false},{&quot;x&quot;:3.061616997868383e-17,&quot;y&quot;:0.5,&quot;isEndPoint&quot;:true},{&quot;x&quot;:0.2761423749153967,&quot;y&quot;:0.5,&quot;isEndPoint&quot;:false},{&quot;x&quot;:0.5,&quot;y&quot;:0.27614237491539667,&quot;isEndPoint&quot;:false},{&quot;x&quot;:0.5,&quot;y&quot;:0,&quot;isEndPoint&quot;:true},{&quot;x&quot;:0.5,&quot;y&quot;:-0.27614237491539667,&quot;isEndPoint&quot;:false},{&quot;x&quot;:0.2761423749153967,&quot;y&quot;:-0.5,&quot;isEndPoint&quot;:false},{&quot;x&quot;:3.061616997868383e-17,&quot;y&quot;:-0.5,&quot;isEndPoint&quot;:true},{&quot;x&quot;:-0.2761423749153966,&quot;y&quot;:-0.5,&quot;isEndPoint&quot;:false},{&quot;x&quot;:-0.49999999999999994,&quot;y&quot;:-0.2761423749153967,&quot;isEndPoint&quot;:false},{&quot;x&quot;:-0.5,&quot;y&quot;:-6.123233995736766e-17,&quot;isEndPoint&quot;:true}],&quot;closed&quot;:false}},&quot;pathStyles&quot;:[{&quot;type&quot;:&quot;FILL&quot;,&quot;fillStyle&quot;:&quot;context-stroke-flat&quot;}]}}},&quot;df33cd70-5eb0-4e9e-a968-5a9164f6275d&quot;:{&quot;type&quot;:&quot;FIGURE_OBJECT&quot;,&quot;id&quot;:&quot;df33cd70-5eb0-4e9e-a968-5a9164f6275d&quot;,&quot;relativeTransform&quot;:{&quot;translate&quot;:{&quot;x&quot;:34.84796749085772,&quot;y&quot;:183.48618041117493},&quot;rotate&quot;:0},&quot;opacity&quot;:1,&quot;path&quot;:{&quot;type&quot;:&quot;POLY_LINE&quot;,&quot;points&quot;:[{&quot;x&quot;:-462.77450094117427,&quot;y&quot;:-433.11515731191065},{&quot;x&quot;:-587.693514431351,&quot;y&quot;:-433.11515731191065},{&quot;x&quot;:-587.693514431351,&quot;y&quot;:-366.7217069824631},{&quot;x&quot;:-513.6451353371331,&quot;y&quot;:-366.7217069824631}],&quot;closed&quot;:false},&quot;pathStyles&quot;:[{&quot;type&quot;:&quot;FILL&quot;,&quot;fillStyle&quot;:&quot;rgba(0,0,0,0)&quot;},{&quot;type&quot;:&quot;STROKE&quot;,&quot;strokeStyle&quot;:&quot;rgba(70, 85, 83, 1)&quot;,&quot;lineWidth&quot;:5.2676693230017655,&quot;lineJoin&quot;:&quot;round&quot;}],&quot;isLocked&quot;:false,&quot;parent&quot;:{&quot;type&quot;:&quot;CHILD&quot;,&quot;parentId&quot;:&quot;3ee69f06-1411-435a-9539-0e55adcf96d0&quot;,&quot;order&quot;:&quot;5&quot;},&quot;connectorInfo&quot;:{&quot;connectedObjects&quot;:[],&quot;type&quot;:&quot;LINE&quot;,&quot;offset&quot;:{&quot;x&quot;:0,&quot;y&quot;:0},&quot;bending&quot;:0.1,&quot;firstElementIsHead&quot;:true,&quot;customized&quot;:true},&quot;pathMarkers&quot;:{&quot;markerStart&quot;:{&quot;type&quot;:&quot;PATH&quot;,&quot;units&quot;:{&quot;type&quot;:&quot;STROKE_WIDTH&quot;,&quot;scale&quot;:1},&quot;orient&quot;:{&quot;type&quot;:&quot;AUTO_START_REVERSE&quot;},&quot;name&quot;:&quot;rounded-end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-0.5,&quot;y&quot;:0,&quot;isEndPoint&quot;:true},{&quot;x&quot;:-0.49999999999999994,&quot;y&quot;:0.2761423749153967,&quot;isEndPoint&quot;:false},{&quot;x&quot;:-0.2761423749153966,&quot;y&quot;:0.5,&quot;isEndPoint&quot;:false},{&quot;x&quot;:3.061616997868383e-17,&quot;y&quot;:0.5,&quot;isEndPoint&quot;:true},{&quot;x&quot;:0.2761423749153967,&quot;y&quot;:0.5,&quot;isEndPoint&quot;:false},{&quot;x&quot;:0.5,&quot;y&quot;:0.27614237491539667,&quot;isEndPoint&quot;:false},{&quot;x&quot;:0.5,&quot;y&quot;:0,&quot;isEndPoint&quot;:true},{&quot;x&quot;:0.5,&quot;y&quot;:-0.27614237491539667,&quot;isEndPoint&quot;:false},{&quot;x&quot;:0.2761423749153967,&quot;y&quot;:-0.5,&quot;isEndPoint&quot;:false},{&quot;x&quot;:3.061616997868383e-17,&quot;y&quot;:-0.5,&quot;isEndPoint&quot;:true},{&quot;x&quot;:-0.2761423749153966,&quot;y&quot;:-0.5,&quot;isEndPoint&quot;:false},{&quot;x&quot;:-0.49999999999999994,&quot;y&quot;:-0.2761423749153967,&quot;isEndPoint&quot;:false},{&quot;x&quot;:-0.5,&quot;y&quot;:-6.123233995736766e-17,&quot;isEndPoint&quot;:true}],&quot;closed&quot;:false}},&quot;pathStyles&quot;:[{&quot;type&quot;:&quot;FILL&quot;,&quot;fillStyle&quot;:&quot;context-stroke-flat&quot;}]},&quot;markerEnd&quot;:{&quot;type&quot;:&quot;PATH&quot;,&quot;units&quot;:{&quot;type&quot;:&quot;STROKE_WIDTH&quot;,&quot;scale&quot;:1},&quot;orient&quot;:{&quot;type&quot;:&quot;AUTO_START_REVERSE&quot;},&quot;name&quot;:&quot;rounded-end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-0.5,&quot;y&quot;:0,&quot;isEndPoint&quot;:true},{&quot;x&quot;:-0.49999999999999994,&quot;y&quot;:0.2761423749153967,&quot;isEndPoint&quot;:false},{&quot;x&quot;:-0.2761423749153966,&quot;y&quot;:0.5,&quot;isEndPoint&quot;:false},{&quot;x&quot;:3.061616997868383e-17,&quot;y&quot;:0.5,&quot;isEndPoint&quot;:true},{&quot;x&quot;:0.2761423749153967,&quot;y&quot;:0.5,&quot;isEndPoint&quot;:false},{&quot;x&quot;:0.5,&quot;y&quot;:0.27614237491539667,&quot;isEndPoint&quot;:false},{&quot;x&quot;:0.5,&quot;y&quot;:0,&quot;isEndPoint&quot;:true},{&quot;x&quot;:0.5,&quot;y&quot;:-0.27614237491539667,&quot;isEndPoint&quot;:false},{&quot;x&quot;:0.2761423749153967,&quot;y&quot;:-0.5,&quot;isEndPoint&quot;:false},{&quot;x&quot;:3.061616997868383e-17,&quot;y&quot;:-0.5,&quot;isEndPoint&quot;:true},{&quot;x&quot;:-0.2761423749153966,&quot;y&quot;:-0.5,&quot;isEndPoint&quot;:false},{&quot;x&quot;:-0.49999999999999994,&quot;y&quot;:-0.2761423749153967,&quot;isEndPoint&quot;:false},{&quot;x&quot;:-0.5,&quot;y&quot;:-6.123233995736766e-17,&quot;isEndPoint&quot;:true}],&quot;closed&quot;:false}},&quot;pathStyles&quot;:[{&quot;type&quot;:&quot;FILL&quot;,&quot;fillStyle&quot;:&quot;context-stroke-flat&quot;}]}}},&quot;3e4b8d1c-7b63-4fe3-90ba-b34a79f5b3e1&quot;:{&quot;type&quot;:&quot;FIGURE_OBJECT&quot;,&quot;id&quot;:&quot;3e4b8d1c-7b63-4fe3-90ba-b34a79f5b3e1&quot;,&quot;relativeTransform&quot;:{&quot;translate&quot;:{&quot;x&quot;:-148.6493420019173,&quot;y&quot;:81.67008135935855},&quot;rotate&quot;:0},&quot;opacity&quot;:1,&quot;path&quot;:{&quot;type&quot;:&quot;POLY_LINE&quot;,&quot;points&quot;:[{&quot;x&quot;:-285.23804585002813,&quot;y&quot;:-289.2796129086758},{&quot;x&quot;:-330.03344106422315,&quot;y&quot;:-289.2796129086758},{&quot;x&quot;:-330.03344106422315,&quot;y&quot;:-244.93512094913333},{&quot;x&quot;:-284.39284970107934,&quot;y&quot;:-244.93512094913333}],&quot;closed&quot;:false},&quot;pathStyles&quot;:[{&quot;type&quot;:&quot;FILL&quot;,&quot;fillStyle&quot;:&quot;rgba(0,0,0,0)&quot;},{&quot;type&quot;:&quot;STROKE&quot;,&quot;strokeStyle&quot;:&quot;rgba(70, 85, 83, 1)&quot;,&quot;lineWidth&quot;:5.2676693230017655,&quot;lineJoin&quot;:&quot;round&quot;}],&quot;isLocked&quot;:false,&quot;parent&quot;:{&quot;type&quot;:&quot;CHILD&quot;,&quot;parentId&quot;:&quot;3ee69f06-1411-435a-9539-0e55adcf96d0&quot;,&quot;order&quot;:&quot;7&quot;},&quot;connectorInfo&quot;:{&quot;connectedObjects&quot;:[],&quot;type&quot;:&quot;LINE&quot;,&quot;offset&quot;:{&quot;x&quot;:0,&quot;y&quot;:0},&quot;bending&quot;:0.1,&quot;firstElementIsHead&quot;:true,&quot;customized&quot;:true},&quot;pathMarkers&quot;:{&quot;markerStart&quot;:{&quot;type&quot;:&quot;PATH&quot;,&quot;units&quot;:{&quot;type&quot;:&quot;STROKE_WIDTH&quot;,&quot;scale&quot;:1},&quot;orient&quot;:{&quot;type&quot;:&quot;AUTO_START_REVERSE&quot;},&quot;name&quot;:&quot;rounded-end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-0.5,&quot;y&quot;:0,&quot;isEndPoint&quot;:true},{&quot;x&quot;:-0.49999999999999994,&quot;y&quot;:0.2761423749153967,&quot;isEndPoint&quot;:false},{&quot;x&quot;:-0.2761423749153966,&quot;y&quot;:0.5,&quot;isEndPoint&quot;:false},{&quot;x&quot;:3.061616997868383e-17,&quot;y&quot;:0.5,&quot;isEndPoint&quot;:true},{&quot;x&quot;:0.2761423749153967,&quot;y&quot;:0.5,&quot;isEndPoint&quot;:false},{&quot;x&quot;:0.5,&quot;y&quot;:0.27614237491539667,&quot;isEndPoint&quot;:false},{&quot;x&quot;:0.5,&quot;y&quot;:0,&quot;isEndPoint&quot;:true},{&quot;x&quot;:0.5,&quot;y&quot;:-0.27614237491539667,&quot;isEndPoint&quot;:false},{&quot;x&quot;:0.2761423749153967,&quot;y&quot;:-0.5,&quot;isEndPoint&quot;:false},{&quot;x&quot;:3.061616997868383e-17,&quot;y&quot;:-0.5,&quot;isEndPoint&quot;:true},{&quot;x&quot;:-0.2761423749153966,&quot;y&quot;:-0.5,&quot;isEndPoint&quot;:false},{&quot;x&quot;:-0.49999999999999994,&quot;y&quot;:-0.2761423749153967,&quot;isEndPoint&quot;:false},{&quot;x&quot;:-0.5,&quot;y&quot;:-6.123233995736766e-17,&quot;isEndPoint&quot;:true}],&quot;closed&quot;:false}},&quot;pathStyles&quot;:[{&quot;type&quot;:&quot;FILL&quot;,&quot;fillStyle&quot;:&quot;context-stroke-flat&quot;}]},&quot;markerEnd&quot;:{&quot;type&quot;:&quot;PATH&quot;,&quot;units&quot;:{&quot;type&quot;:&quot;STROKE_WIDTH&quot;,&quot;scale&quot;:1},&quot;orient&quot;:{&quot;type&quot;:&quot;AUTO_START_REVERSE&quot;},&quot;name&quot;:&quot;rounded-end&quot;,&quot;relativeTransform&quot;:{&quot;translate&quot;:{&quot;x&quot;:0,&quot;y&quot;:0},&quot;rotate&quot;:0,&quot;skewX&quot;:0,&quot;scale&quot;:{&quot;x&quot;:1,&quot;y&quot;:1}},&quot;path&quot;:{&quot;type&quot;:&quot;SPLINE&quot;,&quot;spline&quot;:{&quot;points&quot;:[{&quot;x&quot;:-0.5,&quot;y&quot;:0,&quot;isEndPoint&quot;:true},{&quot;x&quot;:-0.49999999999999994,&quot;y&quot;:0.2761423749153967,&quot;isEndPoint&quot;:false},{&quot;x&quot;:-0.2761423749153966,&quot;y&quot;:0.5,&quot;isEndPoint&quot;:false},{&quot;x&quot;:3.061616997868383e-17,&quot;y&quot;:0.5,&quot;isEndPoint&quot;:true},{&quot;x&quot;:0.2761423749153967,&quot;y&quot;:0.5,&quot;isEndPoint&quot;:false},{&quot;x&quot;:0.5,&quot;y&quot;:0.27614237491539667,&quot;isEndPoint&quot;:false},{&quot;x&quot;:0.5,&quot;y&quot;:0,&quot;isEndPoint&quot;:true},{&quot;x&quot;:0.5,&quot;y&quot;:-0.27614237491539667,&quot;isEndPoint&quot;:false},{&quot;x&quot;:0.2761423749153967,&quot;y&quot;:-0.5,&quot;isEndPoint&quot;:false},{&quot;x&quot;:3.061616997868383e-17,&quot;y&quot;:-0.5,&quot;isEndPoint&quot;:true},{&quot;x&quot;:-0.2761423749153966,&quot;y&quot;:-0.5,&quot;isEndPoint&quot;:false},{&quot;x&quot;:-0.49999999999999994,&quot;y&quot;:-0.2761423749153967,&quot;isEndPoint&quot;:false},{&quot;x&quot;:-0.5,&quot;y&quot;:-6.123233995736766e-17,&quot;isEndPoint&quot;:true}],&quot;closed&quot;:false}},&quot;pathStyles&quot;:[{&quot;type&quot;:&quot;FILL&quot;,&quot;fillStyle&quot;:&quot;context-stroke-flat&quot;}]}}},&quot;75e8681c-65b3-452a-8ef1-5c2a00a032d8&quot;:{&quot;id&quot;:&quot;75e8681c-65b3-452a-8ef1-5c2a00a032d8&quot;,&quot;type&quot;:&quot;FIGURE_OBJECT&quot;,&quot;relativeTransform&quot;:{&quot;translate&quot;:{&quot;x&quot;:76.69113041096978,&quot;y&quot;:-134.737561301037},&quot;rotate&quot;:0},&quot;text&quot;:{&quot;textData&quot;:{&quot;lineSpacing&quot;:&quot;normal&quot;,&quot;alignment&quot;:&quot;left&quot;,&quot;verticalAlign&quot;:&quot;TOP&quot;,&quot;lines&quot;:[{&quot;runs&quot;:[{&quot;style&quot;:{&quot;fontFamily&quot;:&quot;Liberation Serif&quot;,&quot;fontSize&quot;:18.666666666666664,&quot;color&quot;:&quot;black&quot;,&quot;fontWeight&quot;:&quot;normal&quot;,&quot;fontStyle&quot;:&quot;normal&quot;,&quot;decoration&quot;:&quot;none&quot;},&quot;range&quot;:[0,24]}],&quot;text&quot;:&quot;Orthologus bHLH TF genes &quot;}],&quot;_lastCaretLocation&quot;:{&quot;lineIndex&quot;:0,&quot;runIndex&quot;:0,&quot;charIndex&quot;:24}},&quot;format&quot;:&quot;BETTER_TEXT&quot;,&quot;size&quot;:{&quot;x&quot;:153.073788725432,&quot;y&quot;:42.093333333333334},&quot;targetSize&quot;:{&quot;x&quot;:153.073788725432,&quot;y&quot;:42.093333333333334}},&quot;parent&quot;:{&quot;type&quot;:&quot;CHILD&quot;,&quot;parentId&quot;:&quot;aee4f63a-8675-4caf-83a8-ebf7d942f695&quot;,&quot;order&quot;:&quot;7&quot;}}}}"/>
  <p:tag name="TRANSPARENTBACKGROUND" val="false"/>
  <p:tag name="VERSION" val="1742223974037"/>
  <p:tag name="TITLE" val="Camilla's First Illustration"/>
  <p:tag name="CREATORNAME" val="Camilla Paoloni"/>
  <p:tag name="DATEINSERTED" val="1742224229962"/>
</p:tagLst>
</file>

<file path=ppt/theme/theme1.xml><?xml version="1.0" encoding="utf-8"?>
<a:theme xmlns:a="http://schemas.openxmlformats.org/drawingml/2006/main" name="Elegant Lines Pitch Deck Blue variant by Slidesgo">
  <a:themeElements>
    <a:clrScheme name="Simple Light">
      <a:dk1>
        <a:srgbClr val="302926"/>
      </a:dk1>
      <a:lt1>
        <a:srgbClr val="D9E2EC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0292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E29C1DB-C397-EA4B-B204-59D02D7C3336}">
  <we:reference id="wa200006038" version="1.0.0.3" store="en-US" storeType="OMEX"/>
  <we:alternateReferences>
    <we:reference id="wa200006038" version="1.0.0.3" store="en-US" storeType="OMEX"/>
  </we:alternateReferences>
  <we:properties>
    <we:property name="pptx_export_from_biorender" value="false"/>
    <we:property name="has-user-completed-add" value="true"/>
  </we:properties>
  <we:bindings/>
  <we:snapshot xmlns:r="http://schemas.openxmlformats.org/officeDocument/2006/relationships"/>
  <we:extLst>
    <a:ext xmlns:a="http://schemas.openxmlformats.org/drawingml/2006/main" uri="{0858819E-0033-43BF-8937-05EC82904868}">
      <we:backgroundApp state="1" runtimeId="Taskpane.Url"/>
    </a:ext>
  </we:extLst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6188</TotalTime>
  <Words>1972</Words>
  <Application>Microsoft Macintosh PowerPoint</Application>
  <PresentationFormat>Presentazione su schermo (16:9)</PresentationFormat>
  <Paragraphs>109</Paragraphs>
  <Slides>21</Slides>
  <Notes>14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9" baseType="lpstr">
      <vt:lpstr>Arial</vt:lpstr>
      <vt:lpstr>Helvetica</vt:lpstr>
      <vt:lpstr>Playfair Display</vt:lpstr>
      <vt:lpstr>Roboto Condensed Light</vt:lpstr>
      <vt:lpstr>Nunito</vt:lpstr>
      <vt:lpstr>Abril Fatface</vt:lpstr>
      <vt:lpstr>-webkit-standard</vt:lpstr>
      <vt:lpstr>Elegant Lines Pitch Deck Blue variant by Slidesgo</vt:lpstr>
      <vt:lpstr>Who am I:</vt:lpstr>
      <vt:lpstr>My Master Thesis Project:</vt:lpstr>
      <vt:lpstr>1. INTRODUCTION</vt:lpstr>
      <vt:lpstr>bHLH transcription factors:</vt:lpstr>
      <vt:lpstr>How do they activate transcriptions:</vt:lpstr>
      <vt:lpstr>2.  AIMS OF THE PROJECT </vt:lpstr>
      <vt:lpstr>The aim of my project:</vt:lpstr>
      <vt:lpstr>How Co-TA works:</vt:lpstr>
      <vt:lpstr>3.  RESULTS</vt:lpstr>
      <vt:lpstr>Presentazione standard di PowerPoint</vt:lpstr>
      <vt:lpstr>Jenna Doe</vt:lpstr>
      <vt:lpstr>Problem</vt:lpstr>
      <vt:lpstr>Product overview</vt:lpstr>
      <vt:lpstr>SWOT analysis</vt:lpstr>
      <vt:lpstr>4. FUTURE PERSPECTIVES</vt:lpstr>
      <vt:lpstr>Future Perspectives: </vt:lpstr>
      <vt:lpstr>Presentazione standard di PowerPoint</vt:lpstr>
      <vt:lpstr>Presentazione standard di PowerPoint</vt:lpstr>
      <vt:lpstr>Thank you for your attention !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camilla paoloni</cp:lastModifiedBy>
  <cp:revision>7</cp:revision>
  <dcterms:modified xsi:type="dcterms:W3CDTF">2025-07-04T09:40:13Z</dcterms:modified>
</cp:coreProperties>
</file>